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1"/>
  </p:notesMasterIdLst>
  <p:sldIdLst>
    <p:sldId id="256" r:id="rId2"/>
    <p:sldId id="258" r:id="rId3"/>
    <p:sldId id="259" r:id="rId4"/>
    <p:sldId id="257" r:id="rId5"/>
    <p:sldId id="260" r:id="rId6"/>
    <p:sldId id="261" r:id="rId7"/>
    <p:sldId id="262" r:id="rId8"/>
    <p:sldId id="295" r:id="rId9"/>
    <p:sldId id="297" r:id="rId10"/>
    <p:sldId id="263" r:id="rId11"/>
    <p:sldId id="302" r:id="rId12"/>
    <p:sldId id="301" r:id="rId13"/>
    <p:sldId id="304" r:id="rId14"/>
    <p:sldId id="303" r:id="rId15"/>
    <p:sldId id="306" r:id="rId16"/>
    <p:sldId id="305" r:id="rId17"/>
    <p:sldId id="308" r:id="rId18"/>
    <p:sldId id="307" r:id="rId19"/>
    <p:sldId id="264" r:id="rId20"/>
    <p:sldId id="266" r:id="rId21"/>
    <p:sldId id="279" r:id="rId22"/>
    <p:sldId id="281" r:id="rId23"/>
    <p:sldId id="282" r:id="rId24"/>
    <p:sldId id="283" r:id="rId25"/>
    <p:sldId id="280" r:id="rId26"/>
    <p:sldId id="284" r:id="rId27"/>
    <p:sldId id="267" r:id="rId28"/>
    <p:sldId id="285" r:id="rId29"/>
    <p:sldId id="286" r:id="rId30"/>
    <p:sldId id="287" r:id="rId31"/>
    <p:sldId id="288" r:id="rId32"/>
    <p:sldId id="268" r:id="rId33"/>
    <p:sldId id="289" r:id="rId34"/>
    <p:sldId id="290" r:id="rId35"/>
    <p:sldId id="291" r:id="rId36"/>
    <p:sldId id="292" r:id="rId37"/>
    <p:sldId id="293" r:id="rId38"/>
    <p:sldId id="294" r:id="rId39"/>
    <p:sldId id="278"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79" d="100"/>
          <a:sy n="79" d="100"/>
        </p:scale>
        <p:origin x="850"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CE1134E-48E2-4A3A-A66E-382C9B6CA02B}" type="datetimeFigureOut">
              <a:rPr lang="en-GB" smtClean="0"/>
              <a:t>19/10/2024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8B98F7-112F-4B28-BFBE-742181244C6A}" type="slidenum">
              <a:rPr lang="en-GB" smtClean="0"/>
              <a:t>‹#›</a:t>
            </a:fld>
            <a:endParaRPr lang="en-GB"/>
          </a:p>
        </p:txBody>
      </p:sp>
    </p:spTree>
    <p:extLst>
      <p:ext uri="{BB962C8B-B14F-4D97-AF65-F5344CB8AC3E}">
        <p14:creationId xmlns:p14="http://schemas.microsoft.com/office/powerpoint/2010/main" val="42700225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28B98F7-112F-4B28-BFBE-742181244C6A}" type="slidenum">
              <a:rPr lang="en-GB" smtClean="0"/>
              <a:t>11</a:t>
            </a:fld>
            <a:endParaRPr lang="en-GB"/>
          </a:p>
        </p:txBody>
      </p:sp>
    </p:spTree>
    <p:extLst>
      <p:ext uri="{BB962C8B-B14F-4D97-AF65-F5344CB8AC3E}">
        <p14:creationId xmlns:p14="http://schemas.microsoft.com/office/powerpoint/2010/main" val="1455415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9A3626-F755-7A33-A54D-5B2C4451862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7A9E4A6-7F33-7563-ADB9-289AD2E1079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3F6223D-8078-441C-915A-1DF3C81BFD66}"/>
              </a:ext>
            </a:extLst>
          </p:cNvPr>
          <p:cNvSpPr>
            <a:spLocks noGrp="1"/>
          </p:cNvSpPr>
          <p:nvPr>
            <p:ph type="dt" sz="half" idx="10"/>
          </p:nvPr>
        </p:nvSpPr>
        <p:spPr/>
        <p:txBody>
          <a:bodyPr/>
          <a:lstStyle/>
          <a:p>
            <a:fld id="{9E790A81-B11E-487B-B907-259CDBEA5E7B}" type="datetimeFigureOut">
              <a:rPr lang="en-US" smtClean="0"/>
              <a:t>10/19/2024</a:t>
            </a:fld>
            <a:endParaRPr lang="en-US"/>
          </a:p>
        </p:txBody>
      </p:sp>
      <p:sp>
        <p:nvSpPr>
          <p:cNvPr id="5" name="Footer Placeholder 4">
            <a:extLst>
              <a:ext uri="{FF2B5EF4-FFF2-40B4-BE49-F238E27FC236}">
                <a16:creationId xmlns:a16="http://schemas.microsoft.com/office/drawing/2014/main" id="{85B4FB60-C3C3-8171-736C-1B17367CCA9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40929E9-CAE4-0A40-4DE2-072AD6EA6240}"/>
              </a:ext>
            </a:extLst>
          </p:cNvPr>
          <p:cNvSpPr>
            <a:spLocks noGrp="1"/>
          </p:cNvSpPr>
          <p:nvPr>
            <p:ph type="sldNum" sz="quarter" idx="12"/>
          </p:nvPr>
        </p:nvSpPr>
        <p:spPr/>
        <p:txBody>
          <a:bodyPr/>
          <a:lstStyle/>
          <a:p>
            <a:fld id="{8981E23F-6F3A-4E52-87A6-D3B7269A742B}" type="slidenum">
              <a:rPr lang="en-US" smtClean="0"/>
              <a:t>‹#›</a:t>
            </a:fld>
            <a:endParaRPr lang="en-US"/>
          </a:p>
        </p:txBody>
      </p:sp>
    </p:spTree>
    <p:extLst>
      <p:ext uri="{BB962C8B-B14F-4D97-AF65-F5344CB8AC3E}">
        <p14:creationId xmlns:p14="http://schemas.microsoft.com/office/powerpoint/2010/main" val="3031941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1F6F1D-C620-645F-6439-93994A1DE5B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B051742-0ABD-4089-8DE2-BDDCC0C30C6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7C87279-3733-04BB-C9ED-F16545397A6C}"/>
              </a:ext>
            </a:extLst>
          </p:cNvPr>
          <p:cNvSpPr>
            <a:spLocks noGrp="1"/>
          </p:cNvSpPr>
          <p:nvPr>
            <p:ph type="dt" sz="half" idx="10"/>
          </p:nvPr>
        </p:nvSpPr>
        <p:spPr/>
        <p:txBody>
          <a:bodyPr/>
          <a:lstStyle/>
          <a:p>
            <a:fld id="{9E790A81-B11E-487B-B907-259CDBEA5E7B}" type="datetimeFigureOut">
              <a:rPr lang="en-US" smtClean="0"/>
              <a:t>10/19/2024</a:t>
            </a:fld>
            <a:endParaRPr lang="en-US"/>
          </a:p>
        </p:txBody>
      </p:sp>
      <p:sp>
        <p:nvSpPr>
          <p:cNvPr id="5" name="Footer Placeholder 4">
            <a:extLst>
              <a:ext uri="{FF2B5EF4-FFF2-40B4-BE49-F238E27FC236}">
                <a16:creationId xmlns:a16="http://schemas.microsoft.com/office/drawing/2014/main" id="{E810FF5A-6CCF-169D-39AD-8EAFE20E06C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53DAE0C-B36E-2E0B-3515-97A57B48CA9F}"/>
              </a:ext>
            </a:extLst>
          </p:cNvPr>
          <p:cNvSpPr>
            <a:spLocks noGrp="1"/>
          </p:cNvSpPr>
          <p:nvPr>
            <p:ph type="sldNum" sz="quarter" idx="12"/>
          </p:nvPr>
        </p:nvSpPr>
        <p:spPr/>
        <p:txBody>
          <a:bodyPr/>
          <a:lstStyle/>
          <a:p>
            <a:fld id="{8981E23F-6F3A-4E52-87A6-D3B7269A742B}" type="slidenum">
              <a:rPr lang="en-US" smtClean="0"/>
              <a:t>‹#›</a:t>
            </a:fld>
            <a:endParaRPr lang="en-US"/>
          </a:p>
        </p:txBody>
      </p:sp>
    </p:spTree>
    <p:extLst>
      <p:ext uri="{BB962C8B-B14F-4D97-AF65-F5344CB8AC3E}">
        <p14:creationId xmlns:p14="http://schemas.microsoft.com/office/powerpoint/2010/main" val="29816206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C83937A-17BA-6E88-F20B-30AA095FA4A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6BF332B-893B-DC42-BDAC-23F5861A6EF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4389574-91E4-094D-B556-75733A17B952}"/>
              </a:ext>
            </a:extLst>
          </p:cNvPr>
          <p:cNvSpPr>
            <a:spLocks noGrp="1"/>
          </p:cNvSpPr>
          <p:nvPr>
            <p:ph type="dt" sz="half" idx="10"/>
          </p:nvPr>
        </p:nvSpPr>
        <p:spPr/>
        <p:txBody>
          <a:bodyPr/>
          <a:lstStyle/>
          <a:p>
            <a:fld id="{9E790A81-B11E-487B-B907-259CDBEA5E7B}" type="datetimeFigureOut">
              <a:rPr lang="en-US" smtClean="0"/>
              <a:t>10/19/2024</a:t>
            </a:fld>
            <a:endParaRPr lang="en-US"/>
          </a:p>
        </p:txBody>
      </p:sp>
      <p:sp>
        <p:nvSpPr>
          <p:cNvPr id="5" name="Footer Placeholder 4">
            <a:extLst>
              <a:ext uri="{FF2B5EF4-FFF2-40B4-BE49-F238E27FC236}">
                <a16:creationId xmlns:a16="http://schemas.microsoft.com/office/drawing/2014/main" id="{29E98A74-0AD4-8AD9-C43D-14F66EC931E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D391187-6C4F-CE95-687C-00F99D7B8CF0}"/>
              </a:ext>
            </a:extLst>
          </p:cNvPr>
          <p:cNvSpPr>
            <a:spLocks noGrp="1"/>
          </p:cNvSpPr>
          <p:nvPr>
            <p:ph type="sldNum" sz="quarter" idx="12"/>
          </p:nvPr>
        </p:nvSpPr>
        <p:spPr/>
        <p:txBody>
          <a:bodyPr/>
          <a:lstStyle/>
          <a:p>
            <a:fld id="{8981E23F-6F3A-4E52-87A6-D3B7269A742B}" type="slidenum">
              <a:rPr lang="en-US" smtClean="0"/>
              <a:t>‹#›</a:t>
            </a:fld>
            <a:endParaRPr lang="en-US"/>
          </a:p>
        </p:txBody>
      </p:sp>
    </p:spTree>
    <p:extLst>
      <p:ext uri="{BB962C8B-B14F-4D97-AF65-F5344CB8AC3E}">
        <p14:creationId xmlns:p14="http://schemas.microsoft.com/office/powerpoint/2010/main" val="6189968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5C1DDE-F085-1B91-B4DF-A0544CAF758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50DFCAE-5EBF-A4B9-6960-128559E2067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41A7AC0-4E2E-DB06-A960-86BA4F35358E}"/>
              </a:ext>
            </a:extLst>
          </p:cNvPr>
          <p:cNvSpPr>
            <a:spLocks noGrp="1"/>
          </p:cNvSpPr>
          <p:nvPr>
            <p:ph type="dt" sz="half" idx="10"/>
          </p:nvPr>
        </p:nvSpPr>
        <p:spPr/>
        <p:txBody>
          <a:bodyPr/>
          <a:lstStyle/>
          <a:p>
            <a:fld id="{9E790A81-B11E-487B-B907-259CDBEA5E7B}" type="datetimeFigureOut">
              <a:rPr lang="en-US" smtClean="0"/>
              <a:t>10/19/2024</a:t>
            </a:fld>
            <a:endParaRPr lang="en-US"/>
          </a:p>
        </p:txBody>
      </p:sp>
      <p:sp>
        <p:nvSpPr>
          <p:cNvPr id="5" name="Footer Placeholder 4">
            <a:extLst>
              <a:ext uri="{FF2B5EF4-FFF2-40B4-BE49-F238E27FC236}">
                <a16:creationId xmlns:a16="http://schemas.microsoft.com/office/drawing/2014/main" id="{21876E81-BDEA-16D3-0DA7-D00BE114D49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93B596-1885-CB48-338C-00F9649DB9C9}"/>
              </a:ext>
            </a:extLst>
          </p:cNvPr>
          <p:cNvSpPr>
            <a:spLocks noGrp="1"/>
          </p:cNvSpPr>
          <p:nvPr>
            <p:ph type="sldNum" sz="quarter" idx="12"/>
          </p:nvPr>
        </p:nvSpPr>
        <p:spPr/>
        <p:txBody>
          <a:bodyPr/>
          <a:lstStyle/>
          <a:p>
            <a:fld id="{8981E23F-6F3A-4E52-87A6-D3B7269A742B}" type="slidenum">
              <a:rPr lang="en-US" smtClean="0"/>
              <a:t>‹#›</a:t>
            </a:fld>
            <a:endParaRPr lang="en-US"/>
          </a:p>
        </p:txBody>
      </p:sp>
    </p:spTree>
    <p:extLst>
      <p:ext uri="{BB962C8B-B14F-4D97-AF65-F5344CB8AC3E}">
        <p14:creationId xmlns:p14="http://schemas.microsoft.com/office/powerpoint/2010/main" val="11448451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9AE45F-D041-CE6B-17D8-33AB4C444B7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0603FFC-33E4-A212-26ED-13F1EEBC5A14}"/>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A9971DE-00A9-E629-6AF3-4EF4525BBA15}"/>
              </a:ext>
            </a:extLst>
          </p:cNvPr>
          <p:cNvSpPr>
            <a:spLocks noGrp="1"/>
          </p:cNvSpPr>
          <p:nvPr>
            <p:ph type="dt" sz="half" idx="10"/>
          </p:nvPr>
        </p:nvSpPr>
        <p:spPr/>
        <p:txBody>
          <a:bodyPr/>
          <a:lstStyle/>
          <a:p>
            <a:fld id="{9E790A81-B11E-487B-B907-259CDBEA5E7B}" type="datetimeFigureOut">
              <a:rPr lang="en-US" smtClean="0"/>
              <a:t>10/19/2024</a:t>
            </a:fld>
            <a:endParaRPr lang="en-US"/>
          </a:p>
        </p:txBody>
      </p:sp>
      <p:sp>
        <p:nvSpPr>
          <p:cNvPr id="5" name="Footer Placeholder 4">
            <a:extLst>
              <a:ext uri="{FF2B5EF4-FFF2-40B4-BE49-F238E27FC236}">
                <a16:creationId xmlns:a16="http://schemas.microsoft.com/office/drawing/2014/main" id="{F0DB63FA-EB7F-A773-B682-57148B8DB5E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01ED174-C8F4-7815-ABF3-B2FF3D45C65F}"/>
              </a:ext>
            </a:extLst>
          </p:cNvPr>
          <p:cNvSpPr>
            <a:spLocks noGrp="1"/>
          </p:cNvSpPr>
          <p:nvPr>
            <p:ph type="sldNum" sz="quarter" idx="12"/>
          </p:nvPr>
        </p:nvSpPr>
        <p:spPr/>
        <p:txBody>
          <a:bodyPr/>
          <a:lstStyle/>
          <a:p>
            <a:fld id="{8981E23F-6F3A-4E52-87A6-D3B7269A742B}" type="slidenum">
              <a:rPr lang="en-US" smtClean="0"/>
              <a:t>‹#›</a:t>
            </a:fld>
            <a:endParaRPr lang="en-US"/>
          </a:p>
        </p:txBody>
      </p:sp>
    </p:spTree>
    <p:extLst>
      <p:ext uri="{BB962C8B-B14F-4D97-AF65-F5344CB8AC3E}">
        <p14:creationId xmlns:p14="http://schemas.microsoft.com/office/powerpoint/2010/main" val="23788290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8B19E3-DB72-6E63-E243-E855B105097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80404B3-3202-6A4E-5909-F7DF5839E7F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F9BD1C2-7617-EAAE-4838-02292447324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CFA51B9-B398-025F-8516-95AFD53BBCCF}"/>
              </a:ext>
            </a:extLst>
          </p:cNvPr>
          <p:cNvSpPr>
            <a:spLocks noGrp="1"/>
          </p:cNvSpPr>
          <p:nvPr>
            <p:ph type="dt" sz="half" idx="10"/>
          </p:nvPr>
        </p:nvSpPr>
        <p:spPr/>
        <p:txBody>
          <a:bodyPr/>
          <a:lstStyle/>
          <a:p>
            <a:fld id="{9E790A81-B11E-487B-B907-259CDBEA5E7B}" type="datetimeFigureOut">
              <a:rPr lang="en-US" smtClean="0"/>
              <a:t>10/19/2024</a:t>
            </a:fld>
            <a:endParaRPr lang="en-US"/>
          </a:p>
        </p:txBody>
      </p:sp>
      <p:sp>
        <p:nvSpPr>
          <p:cNvPr id="6" name="Footer Placeholder 5">
            <a:extLst>
              <a:ext uri="{FF2B5EF4-FFF2-40B4-BE49-F238E27FC236}">
                <a16:creationId xmlns:a16="http://schemas.microsoft.com/office/drawing/2014/main" id="{9609564D-B7FF-FCC8-3FB6-7B7E51778C5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F44C9EA-07E6-E318-6094-D60B24CD2A15}"/>
              </a:ext>
            </a:extLst>
          </p:cNvPr>
          <p:cNvSpPr>
            <a:spLocks noGrp="1"/>
          </p:cNvSpPr>
          <p:nvPr>
            <p:ph type="sldNum" sz="quarter" idx="12"/>
          </p:nvPr>
        </p:nvSpPr>
        <p:spPr/>
        <p:txBody>
          <a:bodyPr/>
          <a:lstStyle/>
          <a:p>
            <a:fld id="{8981E23F-6F3A-4E52-87A6-D3B7269A742B}" type="slidenum">
              <a:rPr lang="en-US" smtClean="0"/>
              <a:t>‹#›</a:t>
            </a:fld>
            <a:endParaRPr lang="en-US"/>
          </a:p>
        </p:txBody>
      </p:sp>
    </p:spTree>
    <p:extLst>
      <p:ext uri="{BB962C8B-B14F-4D97-AF65-F5344CB8AC3E}">
        <p14:creationId xmlns:p14="http://schemas.microsoft.com/office/powerpoint/2010/main" val="28434335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2A83A8-1696-700B-2941-EA4E5C92DA9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FC99537-E51F-A760-644E-C38A0C78305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9BE4DBD-0267-F9FB-F65A-667A52ECD1D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F373B30-602D-EC3C-B627-F5A0E242D9D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1C7DA71-8925-63FD-6F2F-BB7CE3C4B37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0B14D89-2519-ABAF-8BE8-DDFFB593E9D7}"/>
              </a:ext>
            </a:extLst>
          </p:cNvPr>
          <p:cNvSpPr>
            <a:spLocks noGrp="1"/>
          </p:cNvSpPr>
          <p:nvPr>
            <p:ph type="dt" sz="half" idx="10"/>
          </p:nvPr>
        </p:nvSpPr>
        <p:spPr/>
        <p:txBody>
          <a:bodyPr/>
          <a:lstStyle/>
          <a:p>
            <a:fld id="{9E790A81-B11E-487B-B907-259CDBEA5E7B}" type="datetimeFigureOut">
              <a:rPr lang="en-US" smtClean="0"/>
              <a:t>10/19/2024</a:t>
            </a:fld>
            <a:endParaRPr lang="en-US"/>
          </a:p>
        </p:txBody>
      </p:sp>
      <p:sp>
        <p:nvSpPr>
          <p:cNvPr id="8" name="Footer Placeholder 7">
            <a:extLst>
              <a:ext uri="{FF2B5EF4-FFF2-40B4-BE49-F238E27FC236}">
                <a16:creationId xmlns:a16="http://schemas.microsoft.com/office/drawing/2014/main" id="{D51D894E-5A7C-A34F-A5CB-A2551B0867F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783FFD1-635D-3422-0F13-F42EFD0FE2C0}"/>
              </a:ext>
            </a:extLst>
          </p:cNvPr>
          <p:cNvSpPr>
            <a:spLocks noGrp="1"/>
          </p:cNvSpPr>
          <p:nvPr>
            <p:ph type="sldNum" sz="quarter" idx="12"/>
          </p:nvPr>
        </p:nvSpPr>
        <p:spPr/>
        <p:txBody>
          <a:bodyPr/>
          <a:lstStyle/>
          <a:p>
            <a:fld id="{8981E23F-6F3A-4E52-87A6-D3B7269A742B}" type="slidenum">
              <a:rPr lang="en-US" smtClean="0"/>
              <a:t>‹#›</a:t>
            </a:fld>
            <a:endParaRPr lang="en-US"/>
          </a:p>
        </p:txBody>
      </p:sp>
    </p:spTree>
    <p:extLst>
      <p:ext uri="{BB962C8B-B14F-4D97-AF65-F5344CB8AC3E}">
        <p14:creationId xmlns:p14="http://schemas.microsoft.com/office/powerpoint/2010/main" val="3424373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672152-25CE-8AA5-4319-28ECE330418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4D3546F-2437-1D4D-4C36-8696328F9614}"/>
              </a:ext>
            </a:extLst>
          </p:cNvPr>
          <p:cNvSpPr>
            <a:spLocks noGrp="1"/>
          </p:cNvSpPr>
          <p:nvPr>
            <p:ph type="dt" sz="half" idx="10"/>
          </p:nvPr>
        </p:nvSpPr>
        <p:spPr/>
        <p:txBody>
          <a:bodyPr/>
          <a:lstStyle/>
          <a:p>
            <a:fld id="{9E790A81-B11E-487B-B907-259CDBEA5E7B}" type="datetimeFigureOut">
              <a:rPr lang="en-US" smtClean="0"/>
              <a:t>10/19/2024</a:t>
            </a:fld>
            <a:endParaRPr lang="en-US"/>
          </a:p>
        </p:txBody>
      </p:sp>
      <p:sp>
        <p:nvSpPr>
          <p:cNvPr id="4" name="Footer Placeholder 3">
            <a:extLst>
              <a:ext uri="{FF2B5EF4-FFF2-40B4-BE49-F238E27FC236}">
                <a16:creationId xmlns:a16="http://schemas.microsoft.com/office/drawing/2014/main" id="{485D760F-4891-0DB7-236B-851C8659A85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53529E0-B278-5455-EC92-B41E5B762CD6}"/>
              </a:ext>
            </a:extLst>
          </p:cNvPr>
          <p:cNvSpPr>
            <a:spLocks noGrp="1"/>
          </p:cNvSpPr>
          <p:nvPr>
            <p:ph type="sldNum" sz="quarter" idx="12"/>
          </p:nvPr>
        </p:nvSpPr>
        <p:spPr/>
        <p:txBody>
          <a:bodyPr/>
          <a:lstStyle/>
          <a:p>
            <a:fld id="{8981E23F-6F3A-4E52-87A6-D3B7269A742B}" type="slidenum">
              <a:rPr lang="en-US" smtClean="0"/>
              <a:t>‹#›</a:t>
            </a:fld>
            <a:endParaRPr lang="en-US"/>
          </a:p>
        </p:txBody>
      </p:sp>
    </p:spTree>
    <p:extLst>
      <p:ext uri="{BB962C8B-B14F-4D97-AF65-F5344CB8AC3E}">
        <p14:creationId xmlns:p14="http://schemas.microsoft.com/office/powerpoint/2010/main" val="9795487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3447C8A-00AF-8975-76C3-D6FBBF2F118E}"/>
              </a:ext>
            </a:extLst>
          </p:cNvPr>
          <p:cNvSpPr>
            <a:spLocks noGrp="1"/>
          </p:cNvSpPr>
          <p:nvPr>
            <p:ph type="dt" sz="half" idx="10"/>
          </p:nvPr>
        </p:nvSpPr>
        <p:spPr/>
        <p:txBody>
          <a:bodyPr/>
          <a:lstStyle/>
          <a:p>
            <a:fld id="{9E790A81-B11E-487B-B907-259CDBEA5E7B}" type="datetimeFigureOut">
              <a:rPr lang="en-US" smtClean="0"/>
              <a:t>10/19/2024</a:t>
            </a:fld>
            <a:endParaRPr lang="en-US"/>
          </a:p>
        </p:txBody>
      </p:sp>
      <p:sp>
        <p:nvSpPr>
          <p:cNvPr id="3" name="Footer Placeholder 2">
            <a:extLst>
              <a:ext uri="{FF2B5EF4-FFF2-40B4-BE49-F238E27FC236}">
                <a16:creationId xmlns:a16="http://schemas.microsoft.com/office/drawing/2014/main" id="{134F1A13-E41D-8F89-9101-7055119DD6D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90C14E6-06F6-E454-A1FC-7C437722365A}"/>
              </a:ext>
            </a:extLst>
          </p:cNvPr>
          <p:cNvSpPr>
            <a:spLocks noGrp="1"/>
          </p:cNvSpPr>
          <p:nvPr>
            <p:ph type="sldNum" sz="quarter" idx="12"/>
          </p:nvPr>
        </p:nvSpPr>
        <p:spPr/>
        <p:txBody>
          <a:bodyPr/>
          <a:lstStyle/>
          <a:p>
            <a:fld id="{8981E23F-6F3A-4E52-87A6-D3B7269A742B}" type="slidenum">
              <a:rPr lang="en-US" smtClean="0"/>
              <a:t>‹#›</a:t>
            </a:fld>
            <a:endParaRPr lang="en-US"/>
          </a:p>
        </p:txBody>
      </p:sp>
    </p:spTree>
    <p:extLst>
      <p:ext uri="{BB962C8B-B14F-4D97-AF65-F5344CB8AC3E}">
        <p14:creationId xmlns:p14="http://schemas.microsoft.com/office/powerpoint/2010/main" val="32198879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D716C5-F867-B102-118D-31F210BAAB2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9FD81FD-D31D-7A8B-359B-091BF2E716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3DEF932-F8AF-50D7-C4EF-F09C6590635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3DA1DDD-22C5-2BE9-AA5C-C54AB08A961C}"/>
              </a:ext>
            </a:extLst>
          </p:cNvPr>
          <p:cNvSpPr>
            <a:spLocks noGrp="1"/>
          </p:cNvSpPr>
          <p:nvPr>
            <p:ph type="dt" sz="half" idx="10"/>
          </p:nvPr>
        </p:nvSpPr>
        <p:spPr/>
        <p:txBody>
          <a:bodyPr/>
          <a:lstStyle/>
          <a:p>
            <a:fld id="{9E790A81-B11E-487B-B907-259CDBEA5E7B}" type="datetimeFigureOut">
              <a:rPr lang="en-US" smtClean="0"/>
              <a:t>10/19/2024</a:t>
            </a:fld>
            <a:endParaRPr lang="en-US"/>
          </a:p>
        </p:txBody>
      </p:sp>
      <p:sp>
        <p:nvSpPr>
          <p:cNvPr id="6" name="Footer Placeholder 5">
            <a:extLst>
              <a:ext uri="{FF2B5EF4-FFF2-40B4-BE49-F238E27FC236}">
                <a16:creationId xmlns:a16="http://schemas.microsoft.com/office/drawing/2014/main" id="{0F208362-ECF9-8FF8-3AD7-FF36C9BDCDE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37EF1C6-2B60-7592-6A86-66593317F148}"/>
              </a:ext>
            </a:extLst>
          </p:cNvPr>
          <p:cNvSpPr>
            <a:spLocks noGrp="1"/>
          </p:cNvSpPr>
          <p:nvPr>
            <p:ph type="sldNum" sz="quarter" idx="12"/>
          </p:nvPr>
        </p:nvSpPr>
        <p:spPr/>
        <p:txBody>
          <a:bodyPr/>
          <a:lstStyle/>
          <a:p>
            <a:fld id="{8981E23F-6F3A-4E52-87A6-D3B7269A742B}" type="slidenum">
              <a:rPr lang="en-US" smtClean="0"/>
              <a:t>‹#›</a:t>
            </a:fld>
            <a:endParaRPr lang="en-US"/>
          </a:p>
        </p:txBody>
      </p:sp>
    </p:spTree>
    <p:extLst>
      <p:ext uri="{BB962C8B-B14F-4D97-AF65-F5344CB8AC3E}">
        <p14:creationId xmlns:p14="http://schemas.microsoft.com/office/powerpoint/2010/main" val="15536122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21EF1-827F-B33B-9683-38F7CDE98BA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8023246-C898-2005-464D-4D234FD3E5C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A1BAD0C-5B40-FD6B-7686-D7E16647950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83CC701-AEAE-A95D-EED4-B62EB5E1C887}"/>
              </a:ext>
            </a:extLst>
          </p:cNvPr>
          <p:cNvSpPr>
            <a:spLocks noGrp="1"/>
          </p:cNvSpPr>
          <p:nvPr>
            <p:ph type="dt" sz="half" idx="10"/>
          </p:nvPr>
        </p:nvSpPr>
        <p:spPr/>
        <p:txBody>
          <a:bodyPr/>
          <a:lstStyle/>
          <a:p>
            <a:fld id="{9E790A81-B11E-487B-B907-259CDBEA5E7B}" type="datetimeFigureOut">
              <a:rPr lang="en-US" smtClean="0"/>
              <a:t>10/19/2024</a:t>
            </a:fld>
            <a:endParaRPr lang="en-US"/>
          </a:p>
        </p:txBody>
      </p:sp>
      <p:sp>
        <p:nvSpPr>
          <p:cNvPr id="6" name="Footer Placeholder 5">
            <a:extLst>
              <a:ext uri="{FF2B5EF4-FFF2-40B4-BE49-F238E27FC236}">
                <a16:creationId xmlns:a16="http://schemas.microsoft.com/office/drawing/2014/main" id="{89F66A6F-AC9B-B95B-97A2-8F594290F3B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8E88AE1-219B-D3BD-BE4B-824B6A07B79E}"/>
              </a:ext>
            </a:extLst>
          </p:cNvPr>
          <p:cNvSpPr>
            <a:spLocks noGrp="1"/>
          </p:cNvSpPr>
          <p:nvPr>
            <p:ph type="sldNum" sz="quarter" idx="12"/>
          </p:nvPr>
        </p:nvSpPr>
        <p:spPr/>
        <p:txBody>
          <a:bodyPr/>
          <a:lstStyle/>
          <a:p>
            <a:fld id="{8981E23F-6F3A-4E52-87A6-D3B7269A742B}" type="slidenum">
              <a:rPr lang="en-US" smtClean="0"/>
              <a:t>‹#›</a:t>
            </a:fld>
            <a:endParaRPr lang="en-US"/>
          </a:p>
        </p:txBody>
      </p:sp>
    </p:spTree>
    <p:extLst>
      <p:ext uri="{BB962C8B-B14F-4D97-AF65-F5344CB8AC3E}">
        <p14:creationId xmlns:p14="http://schemas.microsoft.com/office/powerpoint/2010/main" val="42787964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38504CC-560A-D7CE-03B4-97C0FCC1896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6E2023F-8C4D-76B9-0E89-A52FC3A7A97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1370AEE-6C2F-7C64-E613-A44066B261B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9E790A81-B11E-487B-B907-259CDBEA5E7B}" type="datetimeFigureOut">
              <a:rPr lang="en-US" smtClean="0"/>
              <a:t>10/19/2024</a:t>
            </a:fld>
            <a:endParaRPr lang="en-US"/>
          </a:p>
        </p:txBody>
      </p:sp>
      <p:sp>
        <p:nvSpPr>
          <p:cNvPr id="5" name="Footer Placeholder 4">
            <a:extLst>
              <a:ext uri="{FF2B5EF4-FFF2-40B4-BE49-F238E27FC236}">
                <a16:creationId xmlns:a16="http://schemas.microsoft.com/office/drawing/2014/main" id="{82F1E340-68A0-56D2-3D4C-C0848C0154E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4D77CB39-58DD-5A3D-B8D5-54BD40CA7B6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8981E23F-6F3A-4E52-87A6-D3B7269A742B}" type="slidenum">
              <a:rPr lang="en-US" smtClean="0"/>
              <a:t>‹#›</a:t>
            </a:fld>
            <a:endParaRPr lang="en-US"/>
          </a:p>
        </p:txBody>
      </p:sp>
    </p:spTree>
    <p:extLst>
      <p:ext uri="{BB962C8B-B14F-4D97-AF65-F5344CB8AC3E}">
        <p14:creationId xmlns:p14="http://schemas.microsoft.com/office/powerpoint/2010/main" val="328176977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7.gif"/><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0088AA4F-5475-67F9-851A-5CF168C6CE1B}"/>
              </a:ext>
            </a:extLst>
          </p:cNvPr>
          <p:cNvPicPr>
            <a:picLocks noChangeAspect="1"/>
          </p:cNvPicPr>
          <p:nvPr/>
        </p:nvPicPr>
        <p:blipFill>
          <a:blip r:embed="rId2"/>
          <a:srcRect t="5784" r="24734" b="3307"/>
          <a:stretch/>
        </p:blipFill>
        <p:spPr>
          <a:xfrm>
            <a:off x="3566160" y="10"/>
            <a:ext cx="8625840" cy="6857990"/>
          </a:xfrm>
          <a:prstGeom prst="rect">
            <a:avLst/>
          </a:prstGeom>
        </p:spPr>
      </p:pic>
      <p:sp>
        <p:nvSpPr>
          <p:cNvPr id="20" name="Rectangle 19">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tx1"/>
              </a:gs>
              <a:gs pos="33000">
                <a:schemeClr val="tx1">
                  <a:alpha val="64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5B9A12FF-F7D6-341C-12F0-2543108C75F9}"/>
              </a:ext>
            </a:extLst>
          </p:cNvPr>
          <p:cNvSpPr txBox="1"/>
          <p:nvPr/>
        </p:nvSpPr>
        <p:spPr>
          <a:xfrm>
            <a:off x="36020" y="2960623"/>
            <a:ext cx="5821219" cy="1721474"/>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4800" b="1" dirty="0">
                <a:solidFill>
                  <a:schemeClr val="bg1"/>
                </a:solidFill>
                <a:latin typeface="+mj-lt"/>
                <a:ea typeface="+mj-ea"/>
                <a:cs typeface="+mj-cs"/>
              </a:rPr>
              <a:t>Remote work Survey Dashboard Project </a:t>
            </a:r>
          </a:p>
        </p:txBody>
      </p:sp>
      <p:sp>
        <p:nvSpPr>
          <p:cNvPr id="21" name="Rectangle 20">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2" name="Rectangle 21">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30" name="Picture 6" descr="مبادرة رواد مصر الرقمية">
            <a:extLst>
              <a:ext uri="{FF2B5EF4-FFF2-40B4-BE49-F238E27FC236}">
                <a16:creationId xmlns:a16="http://schemas.microsoft.com/office/drawing/2014/main" id="{52541003-7FB8-FF09-86F3-B1D48DE643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999" y="870712"/>
            <a:ext cx="1326148" cy="1219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02710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82260AA-7E32-EEB0-D1E5-A5CBB5BD13AD}"/>
              </a:ext>
            </a:extLst>
          </p:cNvPr>
          <p:cNvPicPr>
            <a:picLocks noChangeAspect="1"/>
          </p:cNvPicPr>
          <p:nvPr/>
        </p:nvPicPr>
        <p:blipFill>
          <a:blip r:embed="rId2"/>
          <a:stretch>
            <a:fillRect/>
          </a:stretch>
        </p:blipFill>
        <p:spPr>
          <a:xfrm>
            <a:off x="176691" y="97493"/>
            <a:ext cx="1072989" cy="993734"/>
          </a:xfrm>
          <a:prstGeom prst="rect">
            <a:avLst/>
          </a:prstGeom>
        </p:spPr>
      </p:pic>
      <p:sp>
        <p:nvSpPr>
          <p:cNvPr id="3" name="TextBox 2">
            <a:extLst>
              <a:ext uri="{FF2B5EF4-FFF2-40B4-BE49-F238E27FC236}">
                <a16:creationId xmlns:a16="http://schemas.microsoft.com/office/drawing/2014/main" id="{86EFA89E-85B5-EA64-E4A9-F3659D1FFD4E}"/>
              </a:ext>
            </a:extLst>
          </p:cNvPr>
          <p:cNvSpPr txBox="1"/>
          <p:nvPr/>
        </p:nvSpPr>
        <p:spPr>
          <a:xfrm>
            <a:off x="365760" y="1212334"/>
            <a:ext cx="6096000" cy="1015663"/>
          </a:xfrm>
          <a:prstGeom prst="rect">
            <a:avLst/>
          </a:prstGeom>
          <a:noFill/>
        </p:spPr>
        <p:txBody>
          <a:bodyPr wrap="square">
            <a:spAutoFit/>
          </a:bodyPr>
          <a:lstStyle/>
          <a:p>
            <a:r>
              <a:rPr lang="en-US" sz="3000" b="1" dirty="0">
                <a:solidFill>
                  <a:srgbClr val="0070C0"/>
                </a:solidFill>
              </a:rPr>
              <a:t>4. Data Transformation</a:t>
            </a:r>
            <a:endParaRPr lang="en-GB" sz="3000" b="1" dirty="0">
              <a:solidFill>
                <a:srgbClr val="0070C0"/>
              </a:solidFill>
            </a:endParaRPr>
          </a:p>
          <a:p>
            <a:endParaRPr lang="en-US" sz="3000" b="1" dirty="0">
              <a:solidFill>
                <a:srgbClr val="0070C0"/>
              </a:solidFill>
            </a:endParaRPr>
          </a:p>
        </p:txBody>
      </p:sp>
      <p:sp>
        <p:nvSpPr>
          <p:cNvPr id="2" name="TextBox 1">
            <a:extLst>
              <a:ext uri="{FF2B5EF4-FFF2-40B4-BE49-F238E27FC236}">
                <a16:creationId xmlns:a16="http://schemas.microsoft.com/office/drawing/2014/main" id="{CA03D456-16E6-5A4F-7FD3-7AC4AD95914C}"/>
              </a:ext>
            </a:extLst>
          </p:cNvPr>
          <p:cNvSpPr txBox="1"/>
          <p:nvPr/>
        </p:nvSpPr>
        <p:spPr>
          <a:xfrm>
            <a:off x="468657" y="2107233"/>
            <a:ext cx="7354468" cy="752311"/>
          </a:xfrm>
          <a:prstGeom prst="rect">
            <a:avLst/>
          </a:prstGeom>
        </p:spPr>
        <p:txBody>
          <a:bodyPr vert="horz" lIns="91440" tIns="45720" rIns="91440" bIns="45720" rtlCol="0">
            <a:normAutofit/>
          </a:bodyPr>
          <a:lstStyle/>
          <a:p>
            <a:pPr marL="342900" marR="0" lvl="0" indent="-228600">
              <a:lnSpc>
                <a:spcPct val="150000"/>
              </a:lnSpc>
              <a:spcBef>
                <a:spcPts val="0"/>
              </a:spcBef>
              <a:spcAft>
                <a:spcPts val="0"/>
              </a:spcAft>
              <a:buSzPts val="1000"/>
              <a:buFont typeface="Arial" panose="020B0604020202020204" pitchFamily="34" charset="0"/>
              <a:buChar char="•"/>
              <a:tabLst>
                <a:tab pos="742950" algn="l"/>
              </a:tabLst>
            </a:pPr>
            <a:r>
              <a:rPr lang="en-US" sz="1800" b="1" dirty="0">
                <a:solidFill>
                  <a:srgbClr val="00B0F0"/>
                </a:solidFill>
                <a:effectLst/>
                <a:latin typeface="Calibri" panose="020F0502020204030204" pitchFamily="34" charset="0"/>
                <a:ea typeface="Calibri" panose="020F0502020204030204" pitchFamily="34" charset="0"/>
                <a:cs typeface="Arial" panose="020B0604020202020204" pitchFamily="34" charset="0"/>
              </a:rPr>
              <a:t>Create New Columns/Derived Values: </a:t>
            </a:r>
            <a:endParaRPr lang="en-US" dirty="0">
              <a:effectLst/>
            </a:endParaRPr>
          </a:p>
        </p:txBody>
      </p:sp>
      <p:pic>
        <p:nvPicPr>
          <p:cNvPr id="6" name="Picture 5">
            <a:extLst>
              <a:ext uri="{FF2B5EF4-FFF2-40B4-BE49-F238E27FC236}">
                <a16:creationId xmlns:a16="http://schemas.microsoft.com/office/drawing/2014/main" id="{AFB1AB73-C093-871B-26F6-9F78E4A65E1F}"/>
              </a:ext>
            </a:extLst>
          </p:cNvPr>
          <p:cNvPicPr>
            <a:picLocks noChangeAspect="1"/>
          </p:cNvPicPr>
          <p:nvPr/>
        </p:nvPicPr>
        <p:blipFill>
          <a:blip r:embed="rId3"/>
          <a:stretch>
            <a:fillRect/>
          </a:stretch>
        </p:blipFill>
        <p:spPr>
          <a:xfrm>
            <a:off x="713185" y="3092961"/>
            <a:ext cx="9539768" cy="1868145"/>
          </a:xfrm>
          <a:prstGeom prst="rect">
            <a:avLst/>
          </a:prstGeom>
        </p:spPr>
      </p:pic>
    </p:spTree>
    <p:extLst>
      <p:ext uri="{BB962C8B-B14F-4D97-AF65-F5344CB8AC3E}">
        <p14:creationId xmlns:p14="http://schemas.microsoft.com/office/powerpoint/2010/main" val="36218795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82260AA-7E32-EEB0-D1E5-A5CBB5BD13AD}"/>
              </a:ext>
            </a:extLst>
          </p:cNvPr>
          <p:cNvPicPr>
            <a:picLocks noChangeAspect="1"/>
          </p:cNvPicPr>
          <p:nvPr/>
        </p:nvPicPr>
        <p:blipFill>
          <a:blip r:embed="rId3"/>
          <a:stretch>
            <a:fillRect/>
          </a:stretch>
        </p:blipFill>
        <p:spPr>
          <a:xfrm>
            <a:off x="176691" y="97493"/>
            <a:ext cx="1072989" cy="993734"/>
          </a:xfrm>
          <a:prstGeom prst="rect">
            <a:avLst/>
          </a:prstGeom>
        </p:spPr>
      </p:pic>
      <p:sp>
        <p:nvSpPr>
          <p:cNvPr id="2" name="TextBox 1">
            <a:extLst>
              <a:ext uri="{FF2B5EF4-FFF2-40B4-BE49-F238E27FC236}">
                <a16:creationId xmlns:a16="http://schemas.microsoft.com/office/drawing/2014/main" id="{CA03D456-16E6-5A4F-7FD3-7AC4AD95914C}"/>
              </a:ext>
            </a:extLst>
          </p:cNvPr>
          <p:cNvSpPr txBox="1"/>
          <p:nvPr/>
        </p:nvSpPr>
        <p:spPr>
          <a:xfrm>
            <a:off x="429745" y="1290110"/>
            <a:ext cx="7354468" cy="752311"/>
          </a:xfrm>
          <a:prstGeom prst="rect">
            <a:avLst/>
          </a:prstGeom>
        </p:spPr>
        <p:txBody>
          <a:bodyPr vert="horz" lIns="91440" tIns="45720" rIns="91440" bIns="45720" rtlCol="0">
            <a:normAutofit/>
          </a:bodyPr>
          <a:lstStyle/>
          <a:p>
            <a:pPr marL="342900" marR="0" lvl="0" indent="-228600">
              <a:lnSpc>
                <a:spcPct val="150000"/>
              </a:lnSpc>
              <a:spcBef>
                <a:spcPts val="0"/>
              </a:spcBef>
              <a:spcAft>
                <a:spcPts val="0"/>
              </a:spcAft>
              <a:buSzPts val="1000"/>
              <a:buFont typeface="Arial" panose="020B0604020202020204" pitchFamily="34" charset="0"/>
              <a:buChar char="•"/>
              <a:tabLst>
                <a:tab pos="742950" algn="l"/>
              </a:tabLst>
            </a:pPr>
            <a:r>
              <a:rPr lang="en-US" sz="1800" b="1" dirty="0">
                <a:solidFill>
                  <a:srgbClr val="00B0F0"/>
                </a:solidFill>
                <a:effectLst/>
                <a:latin typeface="Calibri" panose="020F0502020204030204" pitchFamily="34" charset="0"/>
                <a:ea typeface="Calibri" panose="020F0502020204030204" pitchFamily="34" charset="0"/>
                <a:cs typeface="Arial" panose="020B0604020202020204" pitchFamily="34" charset="0"/>
              </a:rPr>
              <a:t>Data Aggregation and arrangement</a:t>
            </a:r>
            <a:endParaRPr lang="en-US" dirty="0">
              <a:effectLst/>
            </a:endParaRPr>
          </a:p>
        </p:txBody>
      </p:sp>
      <p:pic>
        <p:nvPicPr>
          <p:cNvPr id="7" name="Picture 6">
            <a:extLst>
              <a:ext uri="{FF2B5EF4-FFF2-40B4-BE49-F238E27FC236}">
                <a16:creationId xmlns:a16="http://schemas.microsoft.com/office/drawing/2014/main" id="{44FC8A5E-EF3B-CF7A-CB49-D91A4BB76883}"/>
              </a:ext>
            </a:extLst>
          </p:cNvPr>
          <p:cNvPicPr>
            <a:picLocks noChangeAspect="1"/>
          </p:cNvPicPr>
          <p:nvPr/>
        </p:nvPicPr>
        <p:blipFill>
          <a:blip r:embed="rId4"/>
          <a:stretch>
            <a:fillRect/>
          </a:stretch>
        </p:blipFill>
        <p:spPr>
          <a:xfrm>
            <a:off x="524483" y="1857983"/>
            <a:ext cx="10030028" cy="4688732"/>
          </a:xfrm>
          <a:prstGeom prst="rect">
            <a:avLst/>
          </a:prstGeom>
        </p:spPr>
      </p:pic>
    </p:spTree>
    <p:extLst>
      <p:ext uri="{BB962C8B-B14F-4D97-AF65-F5344CB8AC3E}">
        <p14:creationId xmlns:p14="http://schemas.microsoft.com/office/powerpoint/2010/main" val="5330850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82260AA-7E32-EEB0-D1E5-A5CBB5BD13AD}"/>
              </a:ext>
            </a:extLst>
          </p:cNvPr>
          <p:cNvPicPr>
            <a:picLocks noChangeAspect="1"/>
          </p:cNvPicPr>
          <p:nvPr/>
        </p:nvPicPr>
        <p:blipFill>
          <a:blip r:embed="rId2"/>
          <a:stretch>
            <a:fillRect/>
          </a:stretch>
        </p:blipFill>
        <p:spPr>
          <a:xfrm>
            <a:off x="176691" y="97493"/>
            <a:ext cx="1072989" cy="993734"/>
          </a:xfrm>
          <a:prstGeom prst="rect">
            <a:avLst/>
          </a:prstGeom>
        </p:spPr>
      </p:pic>
      <p:sp>
        <p:nvSpPr>
          <p:cNvPr id="3" name="TextBox 2">
            <a:extLst>
              <a:ext uri="{FF2B5EF4-FFF2-40B4-BE49-F238E27FC236}">
                <a16:creationId xmlns:a16="http://schemas.microsoft.com/office/drawing/2014/main" id="{86EFA89E-85B5-EA64-E4A9-F3659D1FFD4E}"/>
              </a:ext>
            </a:extLst>
          </p:cNvPr>
          <p:cNvSpPr txBox="1"/>
          <p:nvPr/>
        </p:nvSpPr>
        <p:spPr>
          <a:xfrm>
            <a:off x="365760" y="1212334"/>
            <a:ext cx="6096000" cy="553998"/>
          </a:xfrm>
          <a:prstGeom prst="rect">
            <a:avLst/>
          </a:prstGeom>
          <a:noFill/>
        </p:spPr>
        <p:txBody>
          <a:bodyPr wrap="square">
            <a:spAutoFit/>
          </a:bodyPr>
          <a:lstStyle/>
          <a:p>
            <a:r>
              <a:rPr lang="en-US" sz="3000" b="1" dirty="0">
                <a:solidFill>
                  <a:srgbClr val="0070C0"/>
                </a:solidFill>
              </a:rPr>
              <a:t>5. Data Enrichment</a:t>
            </a:r>
          </a:p>
        </p:txBody>
      </p:sp>
      <p:sp>
        <p:nvSpPr>
          <p:cNvPr id="2" name="TextBox 1">
            <a:extLst>
              <a:ext uri="{FF2B5EF4-FFF2-40B4-BE49-F238E27FC236}">
                <a16:creationId xmlns:a16="http://schemas.microsoft.com/office/drawing/2014/main" id="{896FB407-8BC2-B2C3-0E80-F90DEC486BD2}"/>
              </a:ext>
            </a:extLst>
          </p:cNvPr>
          <p:cNvSpPr txBox="1"/>
          <p:nvPr/>
        </p:nvSpPr>
        <p:spPr>
          <a:xfrm>
            <a:off x="365760" y="1669489"/>
            <a:ext cx="7354468" cy="752311"/>
          </a:xfrm>
          <a:prstGeom prst="rect">
            <a:avLst/>
          </a:prstGeom>
        </p:spPr>
        <p:txBody>
          <a:bodyPr vert="horz" lIns="91440" tIns="45720" rIns="91440" bIns="45720" rtlCol="0">
            <a:normAutofit/>
          </a:bodyPr>
          <a:lstStyle/>
          <a:p>
            <a:pPr marL="342900" marR="0" lvl="0" indent="-228600">
              <a:lnSpc>
                <a:spcPct val="150000"/>
              </a:lnSpc>
              <a:spcBef>
                <a:spcPts val="0"/>
              </a:spcBef>
              <a:spcAft>
                <a:spcPts val="0"/>
              </a:spcAft>
              <a:buSzPts val="1000"/>
              <a:buFont typeface="Arial" panose="020B0604020202020204" pitchFamily="34" charset="0"/>
              <a:buChar char="•"/>
              <a:tabLst>
                <a:tab pos="742950" algn="l"/>
              </a:tabLst>
            </a:pPr>
            <a:r>
              <a:rPr lang="en-US" sz="1800" b="1" dirty="0">
                <a:solidFill>
                  <a:srgbClr val="00B0F0"/>
                </a:solidFill>
                <a:effectLst/>
                <a:latin typeface="Calibri" panose="020F0502020204030204" pitchFamily="34" charset="0"/>
                <a:ea typeface="Calibri" panose="020F0502020204030204" pitchFamily="34" charset="0"/>
                <a:cs typeface="Arial" panose="020B0604020202020204" pitchFamily="34" charset="0"/>
              </a:rPr>
              <a:t>Add Lookup Tables: </a:t>
            </a:r>
            <a:endParaRPr lang="en-US" dirty="0">
              <a:effectLst/>
            </a:endParaRPr>
          </a:p>
        </p:txBody>
      </p:sp>
      <p:pic>
        <p:nvPicPr>
          <p:cNvPr id="7" name="Picture 6">
            <a:extLst>
              <a:ext uri="{FF2B5EF4-FFF2-40B4-BE49-F238E27FC236}">
                <a16:creationId xmlns:a16="http://schemas.microsoft.com/office/drawing/2014/main" id="{246BFC34-DC1D-7B19-A7BF-F18E852D7D5B}"/>
              </a:ext>
            </a:extLst>
          </p:cNvPr>
          <p:cNvPicPr>
            <a:picLocks noChangeAspect="1"/>
          </p:cNvPicPr>
          <p:nvPr/>
        </p:nvPicPr>
        <p:blipFill>
          <a:blip r:embed="rId3"/>
          <a:stretch>
            <a:fillRect/>
          </a:stretch>
        </p:blipFill>
        <p:spPr>
          <a:xfrm>
            <a:off x="713185" y="2421800"/>
            <a:ext cx="10045606" cy="3731895"/>
          </a:xfrm>
          <a:prstGeom prst="rect">
            <a:avLst/>
          </a:prstGeom>
        </p:spPr>
      </p:pic>
    </p:spTree>
    <p:extLst>
      <p:ext uri="{BB962C8B-B14F-4D97-AF65-F5344CB8AC3E}">
        <p14:creationId xmlns:p14="http://schemas.microsoft.com/office/powerpoint/2010/main" val="13994360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82260AA-7E32-EEB0-D1E5-A5CBB5BD13AD}"/>
              </a:ext>
            </a:extLst>
          </p:cNvPr>
          <p:cNvPicPr>
            <a:picLocks noChangeAspect="1"/>
          </p:cNvPicPr>
          <p:nvPr/>
        </p:nvPicPr>
        <p:blipFill>
          <a:blip r:embed="rId2"/>
          <a:stretch>
            <a:fillRect/>
          </a:stretch>
        </p:blipFill>
        <p:spPr>
          <a:xfrm>
            <a:off x="176691" y="97493"/>
            <a:ext cx="1072989" cy="993734"/>
          </a:xfrm>
          <a:prstGeom prst="rect">
            <a:avLst/>
          </a:prstGeom>
        </p:spPr>
      </p:pic>
      <p:sp>
        <p:nvSpPr>
          <p:cNvPr id="3" name="TextBox 2">
            <a:extLst>
              <a:ext uri="{FF2B5EF4-FFF2-40B4-BE49-F238E27FC236}">
                <a16:creationId xmlns:a16="http://schemas.microsoft.com/office/drawing/2014/main" id="{86EFA89E-85B5-EA64-E4A9-F3659D1FFD4E}"/>
              </a:ext>
            </a:extLst>
          </p:cNvPr>
          <p:cNvSpPr txBox="1"/>
          <p:nvPr/>
        </p:nvSpPr>
        <p:spPr>
          <a:xfrm>
            <a:off x="365760" y="1212334"/>
            <a:ext cx="6096000" cy="553998"/>
          </a:xfrm>
          <a:prstGeom prst="rect">
            <a:avLst/>
          </a:prstGeom>
          <a:noFill/>
        </p:spPr>
        <p:txBody>
          <a:bodyPr wrap="square">
            <a:spAutoFit/>
          </a:bodyPr>
          <a:lstStyle/>
          <a:p>
            <a:r>
              <a:rPr lang="en-US" sz="3000" b="1" dirty="0">
                <a:solidFill>
                  <a:srgbClr val="0070C0"/>
                </a:solidFill>
              </a:rPr>
              <a:t>6. Data Integrity Checks</a:t>
            </a:r>
          </a:p>
        </p:txBody>
      </p:sp>
      <p:sp>
        <p:nvSpPr>
          <p:cNvPr id="2" name="TextBox 1">
            <a:extLst>
              <a:ext uri="{FF2B5EF4-FFF2-40B4-BE49-F238E27FC236}">
                <a16:creationId xmlns:a16="http://schemas.microsoft.com/office/drawing/2014/main" id="{896FB407-8BC2-B2C3-0E80-F90DEC486BD2}"/>
              </a:ext>
            </a:extLst>
          </p:cNvPr>
          <p:cNvSpPr txBox="1"/>
          <p:nvPr/>
        </p:nvSpPr>
        <p:spPr>
          <a:xfrm>
            <a:off x="365760" y="1730384"/>
            <a:ext cx="7354468" cy="752311"/>
          </a:xfrm>
          <a:prstGeom prst="rect">
            <a:avLst/>
          </a:prstGeom>
        </p:spPr>
        <p:txBody>
          <a:bodyPr vert="horz" lIns="91440" tIns="45720" rIns="91440" bIns="45720" rtlCol="0">
            <a:normAutofit/>
          </a:bodyPr>
          <a:lstStyle/>
          <a:p>
            <a:pPr marL="342900" marR="0" lvl="0" indent="-228600">
              <a:lnSpc>
                <a:spcPct val="150000"/>
              </a:lnSpc>
              <a:spcBef>
                <a:spcPts val="0"/>
              </a:spcBef>
              <a:spcAft>
                <a:spcPts val="0"/>
              </a:spcAft>
              <a:buSzPts val="1000"/>
              <a:buFont typeface="Arial" panose="020B0604020202020204" pitchFamily="34" charset="0"/>
              <a:buChar char="•"/>
              <a:tabLst>
                <a:tab pos="742950" algn="l"/>
              </a:tabLst>
            </a:pPr>
            <a:r>
              <a:rPr lang="en-US" sz="1800" b="1" dirty="0">
                <a:solidFill>
                  <a:srgbClr val="00B0F0"/>
                </a:solidFill>
                <a:effectLst/>
                <a:latin typeface="Calibri" panose="020F0502020204030204" pitchFamily="34" charset="0"/>
                <a:ea typeface="Calibri" panose="020F0502020204030204" pitchFamily="34" charset="0"/>
                <a:cs typeface="Arial" panose="020B0604020202020204" pitchFamily="34" charset="0"/>
              </a:rPr>
              <a:t>Foreign Key and Referential Integrity: </a:t>
            </a:r>
            <a:endParaRPr lang="en-US" dirty="0">
              <a:effectLst/>
            </a:endParaRPr>
          </a:p>
        </p:txBody>
      </p:sp>
      <p:pic>
        <p:nvPicPr>
          <p:cNvPr id="5" name="Picture 4">
            <a:extLst>
              <a:ext uri="{FF2B5EF4-FFF2-40B4-BE49-F238E27FC236}">
                <a16:creationId xmlns:a16="http://schemas.microsoft.com/office/drawing/2014/main" id="{C5392494-56DF-2F08-B710-C8F81F1E630E}"/>
              </a:ext>
            </a:extLst>
          </p:cNvPr>
          <p:cNvPicPr>
            <a:picLocks noChangeAspect="1"/>
          </p:cNvPicPr>
          <p:nvPr/>
        </p:nvPicPr>
        <p:blipFill>
          <a:blip r:embed="rId3"/>
          <a:stretch>
            <a:fillRect/>
          </a:stretch>
        </p:blipFill>
        <p:spPr>
          <a:xfrm>
            <a:off x="553665" y="2446746"/>
            <a:ext cx="9465823" cy="1629143"/>
          </a:xfrm>
          <a:prstGeom prst="rect">
            <a:avLst/>
          </a:prstGeom>
        </p:spPr>
      </p:pic>
      <p:sp>
        <p:nvSpPr>
          <p:cNvPr id="6" name="TextBox 5">
            <a:extLst>
              <a:ext uri="{FF2B5EF4-FFF2-40B4-BE49-F238E27FC236}">
                <a16:creationId xmlns:a16="http://schemas.microsoft.com/office/drawing/2014/main" id="{6E7603D8-D3F9-DCC0-F89F-7BD25DA895D2}"/>
              </a:ext>
            </a:extLst>
          </p:cNvPr>
          <p:cNvSpPr txBox="1"/>
          <p:nvPr/>
        </p:nvSpPr>
        <p:spPr>
          <a:xfrm>
            <a:off x="365760" y="4577346"/>
            <a:ext cx="7354468" cy="752311"/>
          </a:xfrm>
          <a:prstGeom prst="rect">
            <a:avLst/>
          </a:prstGeom>
        </p:spPr>
        <p:txBody>
          <a:bodyPr vert="horz" lIns="91440" tIns="45720" rIns="91440" bIns="45720" rtlCol="0">
            <a:normAutofit/>
          </a:bodyPr>
          <a:lstStyle/>
          <a:p>
            <a:pPr marL="342900" marR="0" lvl="0" indent="-228600">
              <a:lnSpc>
                <a:spcPct val="150000"/>
              </a:lnSpc>
              <a:spcBef>
                <a:spcPts val="0"/>
              </a:spcBef>
              <a:spcAft>
                <a:spcPts val="0"/>
              </a:spcAft>
              <a:buSzPts val="1000"/>
              <a:buFont typeface="Arial" panose="020B0604020202020204" pitchFamily="34" charset="0"/>
              <a:buChar char="•"/>
              <a:tabLst>
                <a:tab pos="742950" algn="l"/>
              </a:tabLst>
            </a:pPr>
            <a:r>
              <a:rPr lang="en-US" sz="1800" b="1" dirty="0">
                <a:solidFill>
                  <a:srgbClr val="00B0F0"/>
                </a:solidFill>
                <a:effectLst/>
                <a:latin typeface="Calibri" panose="020F0502020204030204" pitchFamily="34" charset="0"/>
                <a:ea typeface="Calibri" panose="020F0502020204030204" pitchFamily="34" charset="0"/>
                <a:cs typeface="Arial" panose="020B0604020202020204" pitchFamily="34" charset="0"/>
              </a:rPr>
              <a:t>Data Validation Rules: </a:t>
            </a:r>
            <a:endParaRPr lang="en-US" dirty="0">
              <a:effectLst/>
            </a:endParaRPr>
          </a:p>
        </p:txBody>
      </p:sp>
      <p:pic>
        <p:nvPicPr>
          <p:cNvPr id="8" name="Picture 7">
            <a:extLst>
              <a:ext uri="{FF2B5EF4-FFF2-40B4-BE49-F238E27FC236}">
                <a16:creationId xmlns:a16="http://schemas.microsoft.com/office/drawing/2014/main" id="{FC3F5940-A567-3969-C08D-E4D06847BED1}"/>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53664" y="5447490"/>
            <a:ext cx="8814071" cy="859240"/>
          </a:xfrm>
          <a:prstGeom prst="rect">
            <a:avLst/>
          </a:prstGeom>
          <a:noFill/>
        </p:spPr>
      </p:pic>
    </p:spTree>
    <p:extLst>
      <p:ext uri="{BB962C8B-B14F-4D97-AF65-F5344CB8AC3E}">
        <p14:creationId xmlns:p14="http://schemas.microsoft.com/office/powerpoint/2010/main" val="30118043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82260AA-7E32-EEB0-D1E5-A5CBB5BD13AD}"/>
              </a:ext>
            </a:extLst>
          </p:cNvPr>
          <p:cNvPicPr>
            <a:picLocks noChangeAspect="1"/>
          </p:cNvPicPr>
          <p:nvPr/>
        </p:nvPicPr>
        <p:blipFill>
          <a:blip r:embed="rId2"/>
          <a:stretch>
            <a:fillRect/>
          </a:stretch>
        </p:blipFill>
        <p:spPr>
          <a:xfrm>
            <a:off x="176691" y="97493"/>
            <a:ext cx="1072989" cy="993734"/>
          </a:xfrm>
          <a:prstGeom prst="rect">
            <a:avLst/>
          </a:prstGeom>
        </p:spPr>
      </p:pic>
      <p:sp>
        <p:nvSpPr>
          <p:cNvPr id="3" name="TextBox 2">
            <a:extLst>
              <a:ext uri="{FF2B5EF4-FFF2-40B4-BE49-F238E27FC236}">
                <a16:creationId xmlns:a16="http://schemas.microsoft.com/office/drawing/2014/main" id="{86EFA89E-85B5-EA64-E4A9-F3659D1FFD4E}"/>
              </a:ext>
            </a:extLst>
          </p:cNvPr>
          <p:cNvSpPr txBox="1"/>
          <p:nvPr/>
        </p:nvSpPr>
        <p:spPr>
          <a:xfrm>
            <a:off x="365760" y="1212334"/>
            <a:ext cx="6096000" cy="553998"/>
          </a:xfrm>
          <a:prstGeom prst="rect">
            <a:avLst/>
          </a:prstGeom>
          <a:noFill/>
        </p:spPr>
        <p:txBody>
          <a:bodyPr wrap="square">
            <a:spAutoFit/>
          </a:bodyPr>
          <a:lstStyle/>
          <a:p>
            <a:r>
              <a:rPr lang="en-US" sz="3000" b="1" dirty="0">
                <a:solidFill>
                  <a:srgbClr val="0070C0"/>
                </a:solidFill>
              </a:rPr>
              <a:t>7. Performance Optimization</a:t>
            </a:r>
          </a:p>
        </p:txBody>
      </p:sp>
      <p:pic>
        <p:nvPicPr>
          <p:cNvPr id="2" name="Picture 1">
            <a:extLst>
              <a:ext uri="{FF2B5EF4-FFF2-40B4-BE49-F238E27FC236}">
                <a16:creationId xmlns:a16="http://schemas.microsoft.com/office/drawing/2014/main" id="{EC47D223-E5AB-AC64-BD11-7442231EE49F}"/>
              </a:ext>
            </a:extLst>
          </p:cNvPr>
          <p:cNvPicPr>
            <a:picLocks noChangeAspect="1"/>
          </p:cNvPicPr>
          <p:nvPr/>
        </p:nvPicPr>
        <p:blipFill>
          <a:blip r:embed="rId3"/>
          <a:stretch>
            <a:fillRect/>
          </a:stretch>
        </p:blipFill>
        <p:spPr>
          <a:xfrm>
            <a:off x="514742" y="2571445"/>
            <a:ext cx="9845215" cy="3868265"/>
          </a:xfrm>
          <a:prstGeom prst="rect">
            <a:avLst/>
          </a:prstGeom>
        </p:spPr>
      </p:pic>
      <p:sp>
        <p:nvSpPr>
          <p:cNvPr id="6" name="TextBox 5">
            <a:extLst>
              <a:ext uri="{FF2B5EF4-FFF2-40B4-BE49-F238E27FC236}">
                <a16:creationId xmlns:a16="http://schemas.microsoft.com/office/drawing/2014/main" id="{2F36840C-697A-1C10-76BF-D6C3F553C7E3}"/>
              </a:ext>
            </a:extLst>
          </p:cNvPr>
          <p:cNvSpPr txBox="1"/>
          <p:nvPr/>
        </p:nvSpPr>
        <p:spPr>
          <a:xfrm>
            <a:off x="365760" y="1730384"/>
            <a:ext cx="7354468" cy="752311"/>
          </a:xfrm>
          <a:prstGeom prst="rect">
            <a:avLst/>
          </a:prstGeom>
        </p:spPr>
        <p:txBody>
          <a:bodyPr vert="horz" lIns="91440" tIns="45720" rIns="91440" bIns="45720" rtlCol="0">
            <a:normAutofit/>
          </a:bodyPr>
          <a:lstStyle/>
          <a:p>
            <a:pPr marL="342900" marR="0" lvl="0" indent="-228600">
              <a:lnSpc>
                <a:spcPct val="150000"/>
              </a:lnSpc>
              <a:spcBef>
                <a:spcPts val="0"/>
              </a:spcBef>
              <a:spcAft>
                <a:spcPts val="0"/>
              </a:spcAft>
              <a:buSzPts val="1000"/>
              <a:buFont typeface="Arial" panose="020B0604020202020204" pitchFamily="34" charset="0"/>
              <a:buChar char="•"/>
              <a:tabLst>
                <a:tab pos="742950" algn="l"/>
              </a:tabLst>
            </a:pPr>
            <a:r>
              <a:rPr lang="en-US" sz="1800" b="1" dirty="0">
                <a:solidFill>
                  <a:srgbClr val="00B0F0"/>
                </a:solidFill>
                <a:effectLst/>
                <a:latin typeface="Calibri" panose="020F0502020204030204" pitchFamily="34" charset="0"/>
                <a:ea typeface="Calibri" panose="020F0502020204030204" pitchFamily="34" charset="0"/>
                <a:cs typeface="Arial" panose="020B0604020202020204" pitchFamily="34" charset="0"/>
              </a:rPr>
              <a:t>Indexes: </a:t>
            </a:r>
            <a:endParaRPr lang="en-US" dirty="0">
              <a:effectLst/>
            </a:endParaRPr>
          </a:p>
        </p:txBody>
      </p:sp>
    </p:spTree>
    <p:extLst>
      <p:ext uri="{BB962C8B-B14F-4D97-AF65-F5344CB8AC3E}">
        <p14:creationId xmlns:p14="http://schemas.microsoft.com/office/powerpoint/2010/main" val="4111854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82260AA-7E32-EEB0-D1E5-A5CBB5BD13AD}"/>
              </a:ext>
            </a:extLst>
          </p:cNvPr>
          <p:cNvPicPr>
            <a:picLocks noChangeAspect="1"/>
          </p:cNvPicPr>
          <p:nvPr/>
        </p:nvPicPr>
        <p:blipFill>
          <a:blip r:embed="rId2"/>
          <a:stretch>
            <a:fillRect/>
          </a:stretch>
        </p:blipFill>
        <p:spPr>
          <a:xfrm>
            <a:off x="176691" y="97493"/>
            <a:ext cx="1072989" cy="993734"/>
          </a:xfrm>
          <a:prstGeom prst="rect">
            <a:avLst/>
          </a:prstGeom>
        </p:spPr>
      </p:pic>
      <p:sp>
        <p:nvSpPr>
          <p:cNvPr id="6" name="TextBox 5">
            <a:extLst>
              <a:ext uri="{FF2B5EF4-FFF2-40B4-BE49-F238E27FC236}">
                <a16:creationId xmlns:a16="http://schemas.microsoft.com/office/drawing/2014/main" id="{2F36840C-697A-1C10-76BF-D6C3F553C7E3}"/>
              </a:ext>
            </a:extLst>
          </p:cNvPr>
          <p:cNvSpPr txBox="1"/>
          <p:nvPr/>
        </p:nvSpPr>
        <p:spPr>
          <a:xfrm>
            <a:off x="365760" y="1486741"/>
            <a:ext cx="7354468" cy="752311"/>
          </a:xfrm>
          <a:prstGeom prst="rect">
            <a:avLst/>
          </a:prstGeom>
        </p:spPr>
        <p:txBody>
          <a:bodyPr vert="horz" lIns="91440" tIns="45720" rIns="91440" bIns="45720" rtlCol="0">
            <a:normAutofit/>
          </a:bodyPr>
          <a:lstStyle/>
          <a:p>
            <a:pPr marL="342900" marR="0" lvl="0" indent="-228600">
              <a:lnSpc>
                <a:spcPct val="150000"/>
              </a:lnSpc>
              <a:spcBef>
                <a:spcPts val="0"/>
              </a:spcBef>
              <a:spcAft>
                <a:spcPts val="0"/>
              </a:spcAft>
              <a:buSzPts val="1000"/>
              <a:buFont typeface="Arial" panose="020B0604020202020204" pitchFamily="34" charset="0"/>
              <a:buChar char="•"/>
              <a:tabLst>
                <a:tab pos="742950" algn="l"/>
              </a:tabLst>
            </a:pPr>
            <a:r>
              <a:rPr lang="en-US" sz="1800" b="1" dirty="0">
                <a:solidFill>
                  <a:srgbClr val="00B0F0"/>
                </a:solidFill>
                <a:effectLst/>
                <a:latin typeface="Calibri" panose="020F0502020204030204" pitchFamily="34" charset="0"/>
                <a:ea typeface="Calibri" panose="020F0502020204030204" pitchFamily="34" charset="0"/>
                <a:cs typeface="Arial" panose="020B0604020202020204" pitchFamily="34" charset="0"/>
              </a:rPr>
              <a:t>Query Optimization: </a:t>
            </a:r>
            <a:endParaRPr lang="en-US" dirty="0">
              <a:effectLst/>
            </a:endParaRPr>
          </a:p>
        </p:txBody>
      </p:sp>
      <p:pic>
        <p:nvPicPr>
          <p:cNvPr id="5" name="Picture 4">
            <a:extLst>
              <a:ext uri="{FF2B5EF4-FFF2-40B4-BE49-F238E27FC236}">
                <a16:creationId xmlns:a16="http://schemas.microsoft.com/office/drawing/2014/main" id="{019A9179-21BF-0194-392C-5ED180FD0F89}"/>
              </a:ext>
            </a:extLst>
          </p:cNvPr>
          <p:cNvPicPr>
            <a:picLocks noChangeAspect="1"/>
          </p:cNvPicPr>
          <p:nvPr/>
        </p:nvPicPr>
        <p:blipFill>
          <a:blip r:embed="rId3"/>
          <a:stretch>
            <a:fillRect/>
          </a:stretch>
        </p:blipFill>
        <p:spPr>
          <a:xfrm>
            <a:off x="518632" y="2410830"/>
            <a:ext cx="9374398" cy="3748405"/>
          </a:xfrm>
          <a:prstGeom prst="rect">
            <a:avLst/>
          </a:prstGeom>
        </p:spPr>
      </p:pic>
    </p:spTree>
    <p:extLst>
      <p:ext uri="{BB962C8B-B14F-4D97-AF65-F5344CB8AC3E}">
        <p14:creationId xmlns:p14="http://schemas.microsoft.com/office/powerpoint/2010/main" val="30872508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82260AA-7E32-EEB0-D1E5-A5CBB5BD13AD}"/>
              </a:ext>
            </a:extLst>
          </p:cNvPr>
          <p:cNvPicPr>
            <a:picLocks noChangeAspect="1"/>
          </p:cNvPicPr>
          <p:nvPr/>
        </p:nvPicPr>
        <p:blipFill>
          <a:blip r:embed="rId2"/>
          <a:stretch>
            <a:fillRect/>
          </a:stretch>
        </p:blipFill>
        <p:spPr>
          <a:xfrm>
            <a:off x="176691" y="97493"/>
            <a:ext cx="1072989" cy="993734"/>
          </a:xfrm>
          <a:prstGeom prst="rect">
            <a:avLst/>
          </a:prstGeom>
        </p:spPr>
      </p:pic>
      <p:sp>
        <p:nvSpPr>
          <p:cNvPr id="3" name="TextBox 2">
            <a:extLst>
              <a:ext uri="{FF2B5EF4-FFF2-40B4-BE49-F238E27FC236}">
                <a16:creationId xmlns:a16="http://schemas.microsoft.com/office/drawing/2014/main" id="{86EFA89E-85B5-EA64-E4A9-F3659D1FFD4E}"/>
              </a:ext>
            </a:extLst>
          </p:cNvPr>
          <p:cNvSpPr txBox="1"/>
          <p:nvPr/>
        </p:nvSpPr>
        <p:spPr>
          <a:xfrm>
            <a:off x="375487" y="1141055"/>
            <a:ext cx="7679014" cy="553998"/>
          </a:xfrm>
          <a:prstGeom prst="rect">
            <a:avLst/>
          </a:prstGeom>
          <a:noFill/>
        </p:spPr>
        <p:txBody>
          <a:bodyPr wrap="square">
            <a:spAutoFit/>
          </a:bodyPr>
          <a:lstStyle/>
          <a:p>
            <a:r>
              <a:rPr lang="en-US" sz="3000" b="1" dirty="0">
                <a:solidFill>
                  <a:srgbClr val="0070C0"/>
                </a:solidFill>
              </a:rPr>
              <a:t>8. Create Views/Stored Procedures </a:t>
            </a:r>
          </a:p>
        </p:txBody>
      </p:sp>
      <p:pic>
        <p:nvPicPr>
          <p:cNvPr id="2" name="Picture 1">
            <a:extLst>
              <a:ext uri="{FF2B5EF4-FFF2-40B4-BE49-F238E27FC236}">
                <a16:creationId xmlns:a16="http://schemas.microsoft.com/office/drawing/2014/main" id="{5218D0AC-69BA-1D9C-B561-E74F9ED7EC03}"/>
              </a:ext>
            </a:extLst>
          </p:cNvPr>
          <p:cNvPicPr>
            <a:picLocks noChangeAspect="1"/>
          </p:cNvPicPr>
          <p:nvPr/>
        </p:nvPicPr>
        <p:blipFill rotWithShape="1">
          <a:blip r:embed="rId3"/>
          <a:srcRect t="-1" b="469"/>
          <a:stretch/>
        </p:blipFill>
        <p:spPr bwMode="auto">
          <a:xfrm>
            <a:off x="645091" y="2298880"/>
            <a:ext cx="9646772" cy="3138403"/>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0185841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82260AA-7E32-EEB0-D1E5-A5CBB5BD13AD}"/>
              </a:ext>
            </a:extLst>
          </p:cNvPr>
          <p:cNvPicPr>
            <a:picLocks noChangeAspect="1"/>
          </p:cNvPicPr>
          <p:nvPr/>
        </p:nvPicPr>
        <p:blipFill>
          <a:blip r:embed="rId2"/>
          <a:stretch>
            <a:fillRect/>
          </a:stretch>
        </p:blipFill>
        <p:spPr>
          <a:xfrm>
            <a:off x="176691" y="97493"/>
            <a:ext cx="1072989" cy="993734"/>
          </a:xfrm>
          <a:prstGeom prst="rect">
            <a:avLst/>
          </a:prstGeom>
        </p:spPr>
      </p:pic>
      <p:pic>
        <p:nvPicPr>
          <p:cNvPr id="6" name="Picture 5">
            <a:extLst>
              <a:ext uri="{FF2B5EF4-FFF2-40B4-BE49-F238E27FC236}">
                <a16:creationId xmlns:a16="http://schemas.microsoft.com/office/drawing/2014/main" id="{24F51C00-AD3E-F18A-51FB-25530F3848BB}"/>
              </a:ext>
            </a:extLst>
          </p:cNvPr>
          <p:cNvPicPr>
            <a:picLocks noChangeAspect="1"/>
          </p:cNvPicPr>
          <p:nvPr/>
        </p:nvPicPr>
        <p:blipFill>
          <a:blip r:embed="rId3"/>
          <a:stretch>
            <a:fillRect/>
          </a:stretch>
        </p:blipFill>
        <p:spPr>
          <a:xfrm>
            <a:off x="586724" y="1429966"/>
            <a:ext cx="9812143" cy="5330541"/>
          </a:xfrm>
          <a:prstGeom prst="rect">
            <a:avLst/>
          </a:prstGeom>
        </p:spPr>
      </p:pic>
    </p:spTree>
    <p:extLst>
      <p:ext uri="{BB962C8B-B14F-4D97-AF65-F5344CB8AC3E}">
        <p14:creationId xmlns:p14="http://schemas.microsoft.com/office/powerpoint/2010/main" val="21795126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82260AA-7E32-EEB0-D1E5-A5CBB5BD13AD}"/>
              </a:ext>
            </a:extLst>
          </p:cNvPr>
          <p:cNvPicPr>
            <a:picLocks noChangeAspect="1"/>
          </p:cNvPicPr>
          <p:nvPr/>
        </p:nvPicPr>
        <p:blipFill>
          <a:blip r:embed="rId2"/>
          <a:stretch>
            <a:fillRect/>
          </a:stretch>
        </p:blipFill>
        <p:spPr>
          <a:xfrm>
            <a:off x="176691" y="97493"/>
            <a:ext cx="1072989" cy="993734"/>
          </a:xfrm>
          <a:prstGeom prst="rect">
            <a:avLst/>
          </a:prstGeom>
        </p:spPr>
      </p:pic>
      <p:sp>
        <p:nvSpPr>
          <p:cNvPr id="3" name="TextBox 2">
            <a:extLst>
              <a:ext uri="{FF2B5EF4-FFF2-40B4-BE49-F238E27FC236}">
                <a16:creationId xmlns:a16="http://schemas.microsoft.com/office/drawing/2014/main" id="{86EFA89E-85B5-EA64-E4A9-F3659D1FFD4E}"/>
              </a:ext>
            </a:extLst>
          </p:cNvPr>
          <p:cNvSpPr txBox="1"/>
          <p:nvPr/>
        </p:nvSpPr>
        <p:spPr>
          <a:xfrm>
            <a:off x="365760" y="1212334"/>
            <a:ext cx="6096000" cy="553998"/>
          </a:xfrm>
          <a:prstGeom prst="rect">
            <a:avLst/>
          </a:prstGeom>
          <a:noFill/>
        </p:spPr>
        <p:txBody>
          <a:bodyPr wrap="square">
            <a:spAutoFit/>
          </a:bodyPr>
          <a:lstStyle/>
          <a:p>
            <a:r>
              <a:rPr lang="en-US" sz="3000" b="1" dirty="0">
                <a:solidFill>
                  <a:srgbClr val="0070C0"/>
                </a:solidFill>
              </a:rPr>
              <a:t>9. Export Dataset for Tableau</a:t>
            </a:r>
          </a:p>
        </p:txBody>
      </p:sp>
      <p:pic>
        <p:nvPicPr>
          <p:cNvPr id="5" name="Picture 4">
            <a:extLst>
              <a:ext uri="{FF2B5EF4-FFF2-40B4-BE49-F238E27FC236}">
                <a16:creationId xmlns:a16="http://schemas.microsoft.com/office/drawing/2014/main" id="{75DD7EFE-0817-05AD-4630-469A72C03551}"/>
              </a:ext>
            </a:extLst>
          </p:cNvPr>
          <p:cNvPicPr>
            <a:picLocks noChangeAspect="1"/>
          </p:cNvPicPr>
          <p:nvPr/>
        </p:nvPicPr>
        <p:blipFill>
          <a:blip r:embed="rId3"/>
          <a:stretch>
            <a:fillRect/>
          </a:stretch>
        </p:blipFill>
        <p:spPr>
          <a:xfrm>
            <a:off x="1666241" y="1763038"/>
            <a:ext cx="9309956" cy="5022926"/>
          </a:xfrm>
          <a:prstGeom prst="rect">
            <a:avLst/>
          </a:prstGeom>
        </p:spPr>
      </p:pic>
    </p:spTree>
    <p:extLst>
      <p:ext uri="{BB962C8B-B14F-4D97-AF65-F5344CB8AC3E}">
        <p14:creationId xmlns:p14="http://schemas.microsoft.com/office/powerpoint/2010/main" val="20340748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7BDFED6-6E33-4606-AFE2-886ADB1C01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a:extLst>
              <a:ext uri="{FF2B5EF4-FFF2-40B4-BE49-F238E27FC236}">
                <a16:creationId xmlns:a16="http://schemas.microsoft.com/office/drawing/2014/main" id="{19D24590-8F89-F341-0F52-EC8529C1D692}"/>
              </a:ext>
            </a:extLst>
          </p:cNvPr>
          <p:cNvPicPr>
            <a:picLocks noChangeAspect="1"/>
          </p:cNvPicPr>
          <p:nvPr/>
        </p:nvPicPr>
        <p:blipFill>
          <a:blip r:embed="rId2">
            <a:alphaModFix/>
          </a:blip>
          <a:srcRect t="7002" r="-1" b="1263"/>
          <a:stretch/>
        </p:blipFill>
        <p:spPr>
          <a:xfrm>
            <a:off x="4547937" y="-5"/>
            <a:ext cx="7644062" cy="3681406"/>
          </a:xfrm>
          <a:prstGeom prst="rect">
            <a:avLst/>
          </a:prstGeom>
        </p:spPr>
      </p:pic>
      <p:pic>
        <p:nvPicPr>
          <p:cNvPr id="2" name="Picture 1">
            <a:extLst>
              <a:ext uri="{FF2B5EF4-FFF2-40B4-BE49-F238E27FC236}">
                <a16:creationId xmlns:a16="http://schemas.microsoft.com/office/drawing/2014/main" id="{F870F550-DECE-557B-105F-E0BEA44F787B}"/>
              </a:ext>
            </a:extLst>
          </p:cNvPr>
          <p:cNvPicPr>
            <a:picLocks noChangeAspect="1"/>
          </p:cNvPicPr>
          <p:nvPr/>
        </p:nvPicPr>
        <p:blipFill>
          <a:blip r:embed="rId3"/>
          <a:srcRect t="20273" r="-1" b="17470"/>
          <a:stretch/>
        </p:blipFill>
        <p:spPr>
          <a:xfrm>
            <a:off x="4547938" y="3681409"/>
            <a:ext cx="7644062" cy="3176595"/>
          </a:xfrm>
          <a:prstGeom prst="rect">
            <a:avLst/>
          </a:prstGeom>
        </p:spPr>
      </p:pic>
      <p:sp>
        <p:nvSpPr>
          <p:cNvPr id="12" name="Rectangle 11">
            <a:extLst>
              <a:ext uri="{FF2B5EF4-FFF2-40B4-BE49-F238E27FC236}">
                <a16:creationId xmlns:a16="http://schemas.microsoft.com/office/drawing/2014/main" id="{890DEF05-784E-4B61-89E4-04C4ECF4E5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36000">
                <a:schemeClr val="tx1">
                  <a:lumMod val="95000"/>
                  <a:lumOff val="5000"/>
                </a:schemeClr>
              </a:gs>
              <a:gs pos="81000">
                <a:schemeClr val="tx1">
                  <a:lumMod val="95000"/>
                  <a:lumOff val="5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2D50EE8D-7511-8319-F60D-49EEB3F4AC3F}"/>
              </a:ext>
            </a:extLst>
          </p:cNvPr>
          <p:cNvSpPr txBox="1"/>
          <p:nvPr/>
        </p:nvSpPr>
        <p:spPr>
          <a:xfrm>
            <a:off x="0" y="1293801"/>
            <a:ext cx="5395912" cy="2387600"/>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5000" kern="1200" dirty="0">
                <a:solidFill>
                  <a:schemeClr val="bg1"/>
                </a:solidFill>
                <a:latin typeface="+mj-lt"/>
                <a:ea typeface="+mj-ea"/>
                <a:cs typeface="+mj-cs"/>
              </a:rPr>
              <a:t>Design the Dashboard Using Tableau</a:t>
            </a:r>
          </a:p>
        </p:txBody>
      </p:sp>
      <p:cxnSp>
        <p:nvCxnSpPr>
          <p:cNvPr id="14" name="Straight Connector 13">
            <a:extLst>
              <a:ext uri="{FF2B5EF4-FFF2-40B4-BE49-F238E27FC236}">
                <a16:creationId xmlns:a16="http://schemas.microsoft.com/office/drawing/2014/main" id="{C41BAEC7-F7B0-4224-8B18-8F74B7D87F0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3681408"/>
            <a:ext cx="11353799"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D82260AA-7E32-EEB0-D1E5-A5CBB5BD13AD}"/>
              </a:ext>
            </a:extLst>
          </p:cNvPr>
          <p:cNvPicPr>
            <a:picLocks noChangeAspect="1"/>
          </p:cNvPicPr>
          <p:nvPr/>
        </p:nvPicPr>
        <p:blipFill>
          <a:blip r:embed="rId4"/>
          <a:stretch>
            <a:fillRect/>
          </a:stretch>
        </p:blipFill>
        <p:spPr>
          <a:xfrm>
            <a:off x="176691" y="97493"/>
            <a:ext cx="1072989" cy="993734"/>
          </a:xfrm>
          <a:prstGeom prst="rect">
            <a:avLst/>
          </a:prstGeom>
        </p:spPr>
      </p:pic>
    </p:spTree>
    <p:extLst>
      <p:ext uri="{BB962C8B-B14F-4D97-AF65-F5344CB8AC3E}">
        <p14:creationId xmlns:p14="http://schemas.microsoft.com/office/powerpoint/2010/main" val="25154525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EB2128C9-F999-4E12-BA9C-92A4D2361B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120E6F75-3C62-50A6-7CF6-FB26BC66FA3F}"/>
              </a:ext>
            </a:extLst>
          </p:cNvPr>
          <p:cNvSpPr txBox="1"/>
          <p:nvPr/>
        </p:nvSpPr>
        <p:spPr>
          <a:xfrm>
            <a:off x="279411" y="1397901"/>
            <a:ext cx="3672829" cy="1112443"/>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5200" b="1" kern="1200" dirty="0">
                <a:solidFill>
                  <a:schemeClr val="tx1"/>
                </a:solidFill>
                <a:latin typeface="Amasis MT Pro Black" panose="020F0502020204030204" pitchFamily="18" charset="0"/>
                <a:ea typeface="+mj-ea"/>
                <a:cs typeface="+mj-cs"/>
              </a:rPr>
              <a:t>The Team</a:t>
            </a:r>
          </a:p>
        </p:txBody>
      </p:sp>
      <p:pic>
        <p:nvPicPr>
          <p:cNvPr id="8" name="Picture 7">
            <a:extLst>
              <a:ext uri="{FF2B5EF4-FFF2-40B4-BE49-F238E27FC236}">
                <a16:creationId xmlns:a16="http://schemas.microsoft.com/office/drawing/2014/main" id="{C1A08ED2-E7F3-576C-C158-F51EE43C6D5D}"/>
              </a:ext>
            </a:extLst>
          </p:cNvPr>
          <p:cNvPicPr>
            <a:picLocks noChangeAspect="1"/>
          </p:cNvPicPr>
          <p:nvPr/>
        </p:nvPicPr>
        <p:blipFill>
          <a:blip r:embed="rId2"/>
          <a:srcRect r="3" b="26167"/>
          <a:stretch/>
        </p:blipFill>
        <p:spPr>
          <a:xfrm>
            <a:off x="5989579" y="10"/>
            <a:ext cx="3017520" cy="2227970"/>
          </a:xfrm>
          <a:prstGeom prst="rect">
            <a:avLst/>
          </a:prstGeom>
        </p:spPr>
      </p:pic>
      <p:pic>
        <p:nvPicPr>
          <p:cNvPr id="4" name="Picture 3">
            <a:extLst>
              <a:ext uri="{FF2B5EF4-FFF2-40B4-BE49-F238E27FC236}">
                <a16:creationId xmlns:a16="http://schemas.microsoft.com/office/drawing/2014/main" id="{2372BBC5-8F60-61B8-4B63-212D5E7EE20A}"/>
              </a:ext>
            </a:extLst>
          </p:cNvPr>
          <p:cNvPicPr>
            <a:picLocks noChangeAspect="1"/>
          </p:cNvPicPr>
          <p:nvPr/>
        </p:nvPicPr>
        <p:blipFill>
          <a:blip r:embed="rId3"/>
          <a:srcRect r="3" b="32603"/>
          <a:stretch/>
        </p:blipFill>
        <p:spPr>
          <a:xfrm>
            <a:off x="5989579" y="2416031"/>
            <a:ext cx="3017520" cy="2033768"/>
          </a:xfrm>
          <a:prstGeom prst="rect">
            <a:avLst/>
          </a:prstGeom>
        </p:spPr>
      </p:pic>
      <p:pic>
        <p:nvPicPr>
          <p:cNvPr id="6" name="Picture 5">
            <a:extLst>
              <a:ext uri="{FF2B5EF4-FFF2-40B4-BE49-F238E27FC236}">
                <a16:creationId xmlns:a16="http://schemas.microsoft.com/office/drawing/2014/main" id="{96AE4990-14BA-12BC-96BC-3F3D44E16BBE}"/>
              </a:ext>
            </a:extLst>
          </p:cNvPr>
          <p:cNvPicPr>
            <a:picLocks noChangeAspect="1"/>
          </p:cNvPicPr>
          <p:nvPr/>
        </p:nvPicPr>
        <p:blipFill>
          <a:blip r:embed="rId4"/>
          <a:srcRect r="5" b="9017"/>
          <a:stretch/>
        </p:blipFill>
        <p:spPr>
          <a:xfrm>
            <a:off x="9174480" y="-2"/>
            <a:ext cx="3017520" cy="3908250"/>
          </a:xfrm>
          <a:prstGeom prst="rect">
            <a:avLst/>
          </a:prstGeom>
        </p:spPr>
      </p:pic>
      <p:pic>
        <p:nvPicPr>
          <p:cNvPr id="7" name="Picture 6">
            <a:extLst>
              <a:ext uri="{FF2B5EF4-FFF2-40B4-BE49-F238E27FC236}">
                <a16:creationId xmlns:a16="http://schemas.microsoft.com/office/drawing/2014/main" id="{C68F2B7B-7C9C-C268-E247-90A914DD8CDB}"/>
              </a:ext>
            </a:extLst>
          </p:cNvPr>
          <p:cNvPicPr>
            <a:picLocks noChangeAspect="1"/>
          </p:cNvPicPr>
          <p:nvPr/>
        </p:nvPicPr>
        <p:blipFill>
          <a:blip r:embed="rId5"/>
          <a:srcRect r="3" b="26141"/>
          <a:stretch/>
        </p:blipFill>
        <p:spPr>
          <a:xfrm>
            <a:off x="5989579" y="4629236"/>
            <a:ext cx="3017520" cy="2228765"/>
          </a:xfrm>
          <a:prstGeom prst="rect">
            <a:avLst/>
          </a:prstGeom>
        </p:spPr>
      </p:pic>
      <p:pic>
        <p:nvPicPr>
          <p:cNvPr id="5" name="Picture 4">
            <a:extLst>
              <a:ext uri="{FF2B5EF4-FFF2-40B4-BE49-F238E27FC236}">
                <a16:creationId xmlns:a16="http://schemas.microsoft.com/office/drawing/2014/main" id="{57030562-B701-2712-47F9-704084441870}"/>
              </a:ext>
            </a:extLst>
          </p:cNvPr>
          <p:cNvPicPr>
            <a:picLocks noChangeAspect="1"/>
          </p:cNvPicPr>
          <p:nvPr/>
        </p:nvPicPr>
        <p:blipFill>
          <a:blip r:embed="rId6"/>
          <a:srcRect t="1138" b="36512"/>
          <a:stretch/>
        </p:blipFill>
        <p:spPr>
          <a:xfrm>
            <a:off x="9174480" y="4070705"/>
            <a:ext cx="3017520" cy="2787295"/>
          </a:xfrm>
          <a:prstGeom prst="rect">
            <a:avLst/>
          </a:prstGeom>
        </p:spPr>
      </p:pic>
      <p:pic>
        <p:nvPicPr>
          <p:cNvPr id="3" name="Picture 2">
            <a:extLst>
              <a:ext uri="{FF2B5EF4-FFF2-40B4-BE49-F238E27FC236}">
                <a16:creationId xmlns:a16="http://schemas.microsoft.com/office/drawing/2014/main" id="{2FD9DCF4-DD1E-4C10-A4A9-8035BD513109}"/>
              </a:ext>
            </a:extLst>
          </p:cNvPr>
          <p:cNvPicPr>
            <a:picLocks noChangeAspect="1"/>
          </p:cNvPicPr>
          <p:nvPr/>
        </p:nvPicPr>
        <p:blipFill>
          <a:blip r:embed="rId7"/>
          <a:stretch>
            <a:fillRect/>
          </a:stretch>
        </p:blipFill>
        <p:spPr>
          <a:xfrm>
            <a:off x="133401" y="123342"/>
            <a:ext cx="1074858" cy="990653"/>
          </a:xfrm>
          <a:prstGeom prst="rect">
            <a:avLst/>
          </a:prstGeom>
        </p:spPr>
      </p:pic>
      <p:pic>
        <p:nvPicPr>
          <p:cNvPr id="10" name="Picture 9">
            <a:extLst>
              <a:ext uri="{FF2B5EF4-FFF2-40B4-BE49-F238E27FC236}">
                <a16:creationId xmlns:a16="http://schemas.microsoft.com/office/drawing/2014/main" id="{82E5C41B-64C1-71D4-8E26-F18B873C9CCD}"/>
              </a:ext>
            </a:extLst>
          </p:cNvPr>
          <p:cNvPicPr>
            <a:picLocks noChangeAspect="1"/>
          </p:cNvPicPr>
          <p:nvPr/>
        </p:nvPicPr>
        <p:blipFill>
          <a:blip r:embed="rId8"/>
          <a:stretch>
            <a:fillRect/>
          </a:stretch>
        </p:blipFill>
        <p:spPr>
          <a:xfrm>
            <a:off x="478705" y="2730048"/>
            <a:ext cx="4110059" cy="3908248"/>
          </a:xfrm>
          <a:prstGeom prst="rect">
            <a:avLst/>
          </a:prstGeom>
        </p:spPr>
      </p:pic>
    </p:spTree>
    <p:extLst>
      <p:ext uri="{BB962C8B-B14F-4D97-AF65-F5344CB8AC3E}">
        <p14:creationId xmlns:p14="http://schemas.microsoft.com/office/powerpoint/2010/main" val="32982603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82260AA-7E32-EEB0-D1E5-A5CBB5BD13AD}"/>
              </a:ext>
            </a:extLst>
          </p:cNvPr>
          <p:cNvPicPr>
            <a:picLocks noChangeAspect="1"/>
          </p:cNvPicPr>
          <p:nvPr/>
        </p:nvPicPr>
        <p:blipFill>
          <a:blip r:embed="rId2"/>
          <a:stretch>
            <a:fillRect/>
          </a:stretch>
        </p:blipFill>
        <p:spPr>
          <a:xfrm>
            <a:off x="176691" y="97493"/>
            <a:ext cx="1072989" cy="993734"/>
          </a:xfrm>
          <a:prstGeom prst="rect">
            <a:avLst/>
          </a:prstGeom>
        </p:spPr>
      </p:pic>
      <p:pic>
        <p:nvPicPr>
          <p:cNvPr id="2" name="Picture 1">
            <a:extLst>
              <a:ext uri="{FF2B5EF4-FFF2-40B4-BE49-F238E27FC236}">
                <a16:creationId xmlns:a16="http://schemas.microsoft.com/office/drawing/2014/main" id="{70D811E4-414B-C682-E172-B87A272C1320}"/>
              </a:ext>
            </a:extLst>
          </p:cNvPr>
          <p:cNvPicPr>
            <a:picLocks noChangeAspect="1"/>
          </p:cNvPicPr>
          <p:nvPr/>
        </p:nvPicPr>
        <p:blipFill>
          <a:blip r:embed="rId3"/>
          <a:stretch>
            <a:fillRect/>
          </a:stretch>
        </p:blipFill>
        <p:spPr>
          <a:xfrm>
            <a:off x="309508" y="1777344"/>
            <a:ext cx="11369784" cy="4983163"/>
          </a:xfrm>
          <a:prstGeom prst="rect">
            <a:avLst/>
          </a:prstGeom>
        </p:spPr>
      </p:pic>
      <p:sp>
        <p:nvSpPr>
          <p:cNvPr id="5" name="TextBox 4">
            <a:extLst>
              <a:ext uri="{FF2B5EF4-FFF2-40B4-BE49-F238E27FC236}">
                <a16:creationId xmlns:a16="http://schemas.microsoft.com/office/drawing/2014/main" id="{ABD1F032-CCA9-CF76-D575-4F5A370E5058}"/>
              </a:ext>
            </a:extLst>
          </p:cNvPr>
          <p:cNvSpPr txBox="1"/>
          <p:nvPr/>
        </p:nvSpPr>
        <p:spPr>
          <a:xfrm>
            <a:off x="1417380" y="403234"/>
            <a:ext cx="9886159" cy="584775"/>
          </a:xfrm>
          <a:prstGeom prst="rect">
            <a:avLst/>
          </a:prstGeom>
          <a:noFill/>
        </p:spPr>
        <p:txBody>
          <a:bodyPr wrap="square" rtlCol="0">
            <a:spAutoFit/>
          </a:bodyPr>
          <a:lstStyle/>
          <a:p>
            <a:r>
              <a:rPr lang="en-GB" sz="3200" b="1" dirty="0">
                <a:solidFill>
                  <a:srgbClr val="0070C0"/>
                </a:solidFill>
                <a:latin typeface="Amasis MT Pro Black" panose="02040A04050005020304" pitchFamily="18" charset="0"/>
                <a:ea typeface="ADLaM Display" panose="02010000000000000000" pitchFamily="2" charset="0"/>
                <a:cs typeface="ADLaM Display" panose="02010000000000000000" pitchFamily="2" charset="0"/>
              </a:rPr>
              <a:t>Approval for Remote Work:</a:t>
            </a:r>
            <a:endParaRPr lang="en-US" sz="3200" b="1" dirty="0">
              <a:solidFill>
                <a:srgbClr val="0070C0"/>
              </a:solidFill>
              <a:latin typeface="Amasis MT Pro Black" panose="02040A04050005020304" pitchFamily="18" charset="0"/>
              <a:ea typeface="ADLaM Display" panose="02010000000000000000" pitchFamily="2" charset="0"/>
              <a:cs typeface="ADLaM Display" panose="02010000000000000000" pitchFamily="2" charset="0"/>
            </a:endParaRPr>
          </a:p>
        </p:txBody>
      </p:sp>
    </p:spTree>
    <p:extLst>
      <p:ext uri="{BB962C8B-B14F-4D97-AF65-F5344CB8AC3E}">
        <p14:creationId xmlns:p14="http://schemas.microsoft.com/office/powerpoint/2010/main" val="15865135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82260AA-7E32-EEB0-D1E5-A5CBB5BD13AD}"/>
              </a:ext>
            </a:extLst>
          </p:cNvPr>
          <p:cNvPicPr>
            <a:picLocks noChangeAspect="1"/>
          </p:cNvPicPr>
          <p:nvPr/>
        </p:nvPicPr>
        <p:blipFill>
          <a:blip r:embed="rId2"/>
          <a:stretch>
            <a:fillRect/>
          </a:stretch>
        </p:blipFill>
        <p:spPr>
          <a:xfrm>
            <a:off x="176691" y="97493"/>
            <a:ext cx="1072989" cy="993734"/>
          </a:xfrm>
          <a:prstGeom prst="rect">
            <a:avLst/>
          </a:prstGeom>
        </p:spPr>
      </p:pic>
      <p:pic>
        <p:nvPicPr>
          <p:cNvPr id="2" name="Picture 1">
            <a:extLst>
              <a:ext uri="{FF2B5EF4-FFF2-40B4-BE49-F238E27FC236}">
                <a16:creationId xmlns:a16="http://schemas.microsoft.com/office/drawing/2014/main" id="{70D811E4-414B-C682-E172-B87A272C1320}"/>
              </a:ext>
            </a:extLst>
          </p:cNvPr>
          <p:cNvPicPr>
            <a:picLocks noChangeAspect="1"/>
          </p:cNvPicPr>
          <p:nvPr/>
        </p:nvPicPr>
        <p:blipFill>
          <a:blip r:embed="rId3"/>
          <a:srcRect t="16259" r="79108"/>
          <a:stretch/>
        </p:blipFill>
        <p:spPr>
          <a:xfrm>
            <a:off x="176691" y="1430937"/>
            <a:ext cx="4486228" cy="5057411"/>
          </a:xfrm>
          <a:prstGeom prst="rect">
            <a:avLst/>
          </a:prstGeom>
        </p:spPr>
      </p:pic>
      <p:sp>
        <p:nvSpPr>
          <p:cNvPr id="5" name="TextBox 4">
            <a:extLst>
              <a:ext uri="{FF2B5EF4-FFF2-40B4-BE49-F238E27FC236}">
                <a16:creationId xmlns:a16="http://schemas.microsoft.com/office/drawing/2014/main" id="{0234705E-2ADC-168C-9C35-B6AED828BE2C}"/>
              </a:ext>
            </a:extLst>
          </p:cNvPr>
          <p:cNvSpPr txBox="1"/>
          <p:nvPr/>
        </p:nvSpPr>
        <p:spPr>
          <a:xfrm>
            <a:off x="4837532" y="1430937"/>
            <a:ext cx="7354468" cy="4794765"/>
          </a:xfrm>
          <a:prstGeom prst="rect">
            <a:avLst/>
          </a:prstGeom>
        </p:spPr>
        <p:txBody>
          <a:bodyPr vert="horz" lIns="91440" tIns="45720" rIns="91440" bIns="45720" rtlCol="0">
            <a:normAutofit/>
          </a:bodyPr>
          <a:lstStyle/>
          <a:p>
            <a:pPr marL="342900" marR="0" lvl="0" indent="-228600">
              <a:lnSpc>
                <a:spcPct val="150000"/>
              </a:lnSpc>
              <a:spcBef>
                <a:spcPts val="0"/>
              </a:spcBef>
              <a:spcAft>
                <a:spcPts val="0"/>
              </a:spcAft>
              <a:buSzPts val="1000"/>
              <a:buFont typeface="Arial" panose="020B0604020202020204" pitchFamily="34" charset="0"/>
              <a:buChar char="•"/>
              <a:tabLst>
                <a:tab pos="742950" algn="l"/>
              </a:tabLst>
            </a:pPr>
            <a:r>
              <a:rPr lang="en-GB" b="1" dirty="0">
                <a:effectLst/>
              </a:rPr>
              <a:t>Strongly Agree (392) and Somewhat Agree (492) make up the majority, indicating that many respondents believe their organization is prepared for remote work.</a:t>
            </a:r>
          </a:p>
          <a:p>
            <a:pPr marL="342900" marR="0" lvl="0" indent="-228600">
              <a:lnSpc>
                <a:spcPct val="150000"/>
              </a:lnSpc>
              <a:spcBef>
                <a:spcPts val="0"/>
              </a:spcBef>
              <a:spcAft>
                <a:spcPts val="0"/>
              </a:spcAft>
              <a:buSzPts val="1000"/>
              <a:buFont typeface="Arial" panose="020B0604020202020204" pitchFamily="34" charset="0"/>
              <a:buChar char="•"/>
              <a:tabLst>
                <a:tab pos="742950" algn="l"/>
              </a:tabLst>
            </a:pPr>
            <a:r>
              <a:rPr lang="en-GB" b="1" dirty="0">
                <a:effectLst/>
              </a:rPr>
              <a:t>A smaller portion of the respondents are either neutral (188) or believe their organization is not prepared (Somewhat Disagree: 250).</a:t>
            </a:r>
          </a:p>
          <a:p>
            <a:pPr marL="342900" marR="0" lvl="0" indent="-228600">
              <a:lnSpc>
                <a:spcPct val="150000"/>
              </a:lnSpc>
              <a:spcBef>
                <a:spcPts val="0"/>
              </a:spcBef>
              <a:spcAft>
                <a:spcPts val="0"/>
              </a:spcAft>
              <a:buSzPts val="1000"/>
              <a:buFont typeface="Arial" panose="020B0604020202020204" pitchFamily="34" charset="0"/>
              <a:buChar char="•"/>
              <a:tabLst>
                <a:tab pos="742950" algn="l"/>
              </a:tabLst>
            </a:pPr>
            <a:r>
              <a:rPr lang="en-GB" sz="2400" b="1" dirty="0">
                <a:solidFill>
                  <a:srgbClr val="C00000"/>
                </a:solidFill>
              </a:rPr>
              <a:t>Insight</a:t>
            </a:r>
            <a:r>
              <a:rPr lang="en-GB" b="1" dirty="0">
                <a:solidFill>
                  <a:srgbClr val="C00000"/>
                </a:solidFill>
              </a:rPr>
              <a:t>: </a:t>
            </a:r>
            <a:r>
              <a:rPr lang="en-GB" b="1" dirty="0"/>
              <a:t>The majority of the surveyed employees feel their organizations are prepared for remote work, but there is a notable group that remains neutral or disagrees, suggesting room for improvement in organizational preparedness.</a:t>
            </a:r>
            <a:endParaRPr lang="en-US" b="1" dirty="0"/>
          </a:p>
        </p:txBody>
      </p:sp>
      <p:sp>
        <p:nvSpPr>
          <p:cNvPr id="7" name="TextBox 6">
            <a:extLst>
              <a:ext uri="{FF2B5EF4-FFF2-40B4-BE49-F238E27FC236}">
                <a16:creationId xmlns:a16="http://schemas.microsoft.com/office/drawing/2014/main" id="{E9BC115C-8159-6D08-1CD0-F76055CFAA98}"/>
              </a:ext>
            </a:extLst>
          </p:cNvPr>
          <p:cNvSpPr txBox="1"/>
          <p:nvPr/>
        </p:nvSpPr>
        <p:spPr>
          <a:xfrm>
            <a:off x="1417380" y="403234"/>
            <a:ext cx="9886159" cy="584775"/>
          </a:xfrm>
          <a:prstGeom prst="rect">
            <a:avLst/>
          </a:prstGeom>
          <a:noFill/>
        </p:spPr>
        <p:txBody>
          <a:bodyPr wrap="square" rtlCol="0">
            <a:spAutoFit/>
          </a:bodyPr>
          <a:lstStyle/>
          <a:p>
            <a:r>
              <a:rPr lang="en-GB" sz="3200" b="1" dirty="0">
                <a:solidFill>
                  <a:srgbClr val="0070C0"/>
                </a:solidFill>
                <a:latin typeface="Amasis MT Pro Black" panose="02040A04050005020304" pitchFamily="18" charset="0"/>
                <a:ea typeface="ADLaM Display" panose="02010000000000000000" pitchFamily="2" charset="0"/>
                <a:cs typeface="ADLaM Display" panose="02010000000000000000" pitchFamily="2" charset="0"/>
              </a:rPr>
              <a:t>Organization Preparedness for Remote Work:</a:t>
            </a:r>
            <a:endParaRPr lang="en-US" sz="3200" b="1" dirty="0">
              <a:solidFill>
                <a:srgbClr val="0070C0"/>
              </a:solidFill>
              <a:latin typeface="Amasis MT Pro Black" panose="02040A04050005020304" pitchFamily="18" charset="0"/>
              <a:ea typeface="ADLaM Display" panose="02010000000000000000" pitchFamily="2" charset="0"/>
              <a:cs typeface="ADLaM Display" panose="02010000000000000000" pitchFamily="2" charset="0"/>
            </a:endParaRPr>
          </a:p>
        </p:txBody>
      </p:sp>
    </p:spTree>
    <p:extLst>
      <p:ext uri="{BB962C8B-B14F-4D97-AF65-F5344CB8AC3E}">
        <p14:creationId xmlns:p14="http://schemas.microsoft.com/office/powerpoint/2010/main" val="35624335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82260AA-7E32-EEB0-D1E5-A5CBB5BD13AD}"/>
              </a:ext>
            </a:extLst>
          </p:cNvPr>
          <p:cNvPicPr>
            <a:picLocks noChangeAspect="1"/>
          </p:cNvPicPr>
          <p:nvPr/>
        </p:nvPicPr>
        <p:blipFill>
          <a:blip r:embed="rId2"/>
          <a:stretch>
            <a:fillRect/>
          </a:stretch>
        </p:blipFill>
        <p:spPr>
          <a:xfrm>
            <a:off x="176691" y="97493"/>
            <a:ext cx="1072989" cy="993734"/>
          </a:xfrm>
          <a:prstGeom prst="rect">
            <a:avLst/>
          </a:prstGeom>
        </p:spPr>
      </p:pic>
      <p:pic>
        <p:nvPicPr>
          <p:cNvPr id="2" name="Picture 1">
            <a:extLst>
              <a:ext uri="{FF2B5EF4-FFF2-40B4-BE49-F238E27FC236}">
                <a16:creationId xmlns:a16="http://schemas.microsoft.com/office/drawing/2014/main" id="{70D811E4-414B-C682-E172-B87A272C1320}"/>
              </a:ext>
            </a:extLst>
          </p:cNvPr>
          <p:cNvPicPr>
            <a:picLocks noChangeAspect="1"/>
          </p:cNvPicPr>
          <p:nvPr/>
        </p:nvPicPr>
        <p:blipFill>
          <a:blip r:embed="rId3"/>
          <a:srcRect l="20635" t="16258" r="34619" b="44504"/>
          <a:stretch/>
        </p:blipFill>
        <p:spPr>
          <a:xfrm>
            <a:off x="298314" y="1867709"/>
            <a:ext cx="4594700" cy="3842427"/>
          </a:xfrm>
          <a:prstGeom prst="rect">
            <a:avLst/>
          </a:prstGeom>
        </p:spPr>
      </p:pic>
      <p:sp>
        <p:nvSpPr>
          <p:cNvPr id="3" name="TextBox 2">
            <a:extLst>
              <a:ext uri="{FF2B5EF4-FFF2-40B4-BE49-F238E27FC236}">
                <a16:creationId xmlns:a16="http://schemas.microsoft.com/office/drawing/2014/main" id="{02EC2D1C-FC13-5BC6-2F5E-96FACEF73B90}"/>
              </a:ext>
            </a:extLst>
          </p:cNvPr>
          <p:cNvSpPr txBox="1"/>
          <p:nvPr/>
        </p:nvSpPr>
        <p:spPr>
          <a:xfrm>
            <a:off x="1417380" y="403234"/>
            <a:ext cx="9886159" cy="584775"/>
          </a:xfrm>
          <a:prstGeom prst="rect">
            <a:avLst/>
          </a:prstGeom>
          <a:noFill/>
        </p:spPr>
        <p:txBody>
          <a:bodyPr wrap="square" rtlCol="0">
            <a:spAutoFit/>
          </a:bodyPr>
          <a:lstStyle/>
          <a:p>
            <a:r>
              <a:rPr lang="en-GB" sz="3200" b="1" dirty="0">
                <a:solidFill>
                  <a:srgbClr val="0070C0"/>
                </a:solidFill>
                <a:latin typeface="Amasis MT Pro Black" panose="02040A04050005020304" pitchFamily="18" charset="0"/>
                <a:ea typeface="ADLaM Display" panose="02010000000000000000" pitchFamily="2" charset="0"/>
                <a:cs typeface="ADLaM Display" panose="02010000000000000000" pitchFamily="2" charset="0"/>
              </a:rPr>
              <a:t>Ease of Getting Remote Work Permission:</a:t>
            </a:r>
            <a:endParaRPr lang="en-US" sz="3200" b="1" dirty="0">
              <a:solidFill>
                <a:srgbClr val="0070C0"/>
              </a:solidFill>
              <a:latin typeface="Amasis MT Pro Black" panose="02040A04050005020304" pitchFamily="18" charset="0"/>
              <a:ea typeface="ADLaM Display" panose="02010000000000000000" pitchFamily="2" charset="0"/>
              <a:cs typeface="ADLaM Display" panose="02010000000000000000" pitchFamily="2" charset="0"/>
            </a:endParaRPr>
          </a:p>
        </p:txBody>
      </p:sp>
      <p:sp>
        <p:nvSpPr>
          <p:cNvPr id="5" name="TextBox 4">
            <a:extLst>
              <a:ext uri="{FF2B5EF4-FFF2-40B4-BE49-F238E27FC236}">
                <a16:creationId xmlns:a16="http://schemas.microsoft.com/office/drawing/2014/main" id="{D7CEEC42-05E7-B655-F867-7B17FA53BBD2}"/>
              </a:ext>
            </a:extLst>
          </p:cNvPr>
          <p:cNvSpPr txBox="1"/>
          <p:nvPr/>
        </p:nvSpPr>
        <p:spPr>
          <a:xfrm>
            <a:off x="4837532" y="1430937"/>
            <a:ext cx="7354468" cy="4794765"/>
          </a:xfrm>
          <a:prstGeom prst="rect">
            <a:avLst/>
          </a:prstGeom>
        </p:spPr>
        <p:txBody>
          <a:bodyPr vert="horz" lIns="91440" tIns="45720" rIns="91440" bIns="45720" rtlCol="0">
            <a:normAutofit/>
          </a:bodyPr>
          <a:lstStyle/>
          <a:p>
            <a:pPr marL="342900" marR="0" lvl="0" indent="-228600">
              <a:lnSpc>
                <a:spcPct val="150000"/>
              </a:lnSpc>
              <a:spcBef>
                <a:spcPts val="0"/>
              </a:spcBef>
              <a:spcAft>
                <a:spcPts val="0"/>
              </a:spcAft>
              <a:buSzPts val="1000"/>
              <a:buFont typeface="Arial" panose="020B0604020202020204" pitchFamily="34" charset="0"/>
              <a:buChar char="•"/>
              <a:tabLst>
                <a:tab pos="742950" algn="l"/>
              </a:tabLst>
            </a:pPr>
            <a:r>
              <a:rPr lang="en-GB" b="1" dirty="0">
                <a:effectLst/>
              </a:rPr>
              <a:t>A large portion of respondents either Somewhat Agree (431) or Strongly Agree (392) that it's easy to get permission for remote work.</a:t>
            </a:r>
          </a:p>
          <a:p>
            <a:pPr marL="342900" marR="0" lvl="0" indent="-228600">
              <a:lnSpc>
                <a:spcPct val="150000"/>
              </a:lnSpc>
              <a:spcBef>
                <a:spcPts val="0"/>
              </a:spcBef>
              <a:spcAft>
                <a:spcPts val="0"/>
              </a:spcAft>
              <a:buSzPts val="1000"/>
              <a:buFont typeface="Arial" panose="020B0604020202020204" pitchFamily="34" charset="0"/>
              <a:buChar char="•"/>
              <a:tabLst>
                <a:tab pos="742950" algn="l"/>
              </a:tabLst>
            </a:pPr>
            <a:r>
              <a:rPr lang="en-GB" b="1" dirty="0">
                <a:effectLst/>
              </a:rPr>
              <a:t>Fewer respondents expressed neutral views (221) or disagreed (Somewhat Disagree: 151, Strongly Disagree: a small percentage).</a:t>
            </a:r>
          </a:p>
          <a:p>
            <a:pPr marL="342900" marR="0" lvl="0" indent="-228600">
              <a:lnSpc>
                <a:spcPct val="150000"/>
              </a:lnSpc>
              <a:spcBef>
                <a:spcPts val="0"/>
              </a:spcBef>
              <a:spcAft>
                <a:spcPts val="0"/>
              </a:spcAft>
              <a:buSzPts val="1000"/>
              <a:buFont typeface="Arial" panose="020B0604020202020204" pitchFamily="34" charset="0"/>
              <a:buChar char="•"/>
              <a:tabLst>
                <a:tab pos="742950" algn="l"/>
              </a:tabLst>
            </a:pPr>
            <a:r>
              <a:rPr lang="en-GB" sz="2400" b="1" dirty="0">
                <a:solidFill>
                  <a:srgbClr val="C00000"/>
                </a:solidFill>
              </a:rPr>
              <a:t>Insight</a:t>
            </a:r>
            <a:r>
              <a:rPr lang="en-GB" b="1" dirty="0">
                <a:solidFill>
                  <a:srgbClr val="C00000"/>
                </a:solidFill>
              </a:rPr>
              <a:t>: </a:t>
            </a:r>
            <a:r>
              <a:rPr lang="en-GB" b="1" dirty="0"/>
              <a:t>Most employees find it relatively easy to get remote work permission, although some struggle with obtaining it, indicating possible inconsistencies in company policies or management practices.</a:t>
            </a:r>
            <a:endParaRPr lang="en-US" b="1" dirty="0"/>
          </a:p>
        </p:txBody>
      </p:sp>
    </p:spTree>
    <p:extLst>
      <p:ext uri="{BB962C8B-B14F-4D97-AF65-F5344CB8AC3E}">
        <p14:creationId xmlns:p14="http://schemas.microsoft.com/office/powerpoint/2010/main" val="725444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82260AA-7E32-EEB0-D1E5-A5CBB5BD13AD}"/>
              </a:ext>
            </a:extLst>
          </p:cNvPr>
          <p:cNvPicPr>
            <a:picLocks noChangeAspect="1"/>
          </p:cNvPicPr>
          <p:nvPr/>
        </p:nvPicPr>
        <p:blipFill>
          <a:blip r:embed="rId2"/>
          <a:stretch>
            <a:fillRect/>
          </a:stretch>
        </p:blipFill>
        <p:spPr>
          <a:xfrm>
            <a:off x="176691" y="97493"/>
            <a:ext cx="1072989" cy="993734"/>
          </a:xfrm>
          <a:prstGeom prst="rect">
            <a:avLst/>
          </a:prstGeom>
        </p:spPr>
      </p:pic>
      <p:pic>
        <p:nvPicPr>
          <p:cNvPr id="2" name="Picture 1">
            <a:extLst>
              <a:ext uri="{FF2B5EF4-FFF2-40B4-BE49-F238E27FC236}">
                <a16:creationId xmlns:a16="http://schemas.microsoft.com/office/drawing/2014/main" id="{70D811E4-414B-C682-E172-B87A272C1320}"/>
              </a:ext>
            </a:extLst>
          </p:cNvPr>
          <p:cNvPicPr>
            <a:picLocks noChangeAspect="1"/>
          </p:cNvPicPr>
          <p:nvPr/>
        </p:nvPicPr>
        <p:blipFill>
          <a:blip r:embed="rId3"/>
          <a:srcRect l="65552" t="16064" b="42161"/>
          <a:stretch/>
        </p:blipFill>
        <p:spPr>
          <a:xfrm>
            <a:off x="437744" y="1624519"/>
            <a:ext cx="4435814" cy="3492230"/>
          </a:xfrm>
          <a:prstGeom prst="rect">
            <a:avLst/>
          </a:prstGeom>
        </p:spPr>
      </p:pic>
      <p:sp>
        <p:nvSpPr>
          <p:cNvPr id="5" name="TextBox 4">
            <a:extLst>
              <a:ext uri="{FF2B5EF4-FFF2-40B4-BE49-F238E27FC236}">
                <a16:creationId xmlns:a16="http://schemas.microsoft.com/office/drawing/2014/main" id="{D4777591-55BC-416F-ED39-FB9972C06DFD}"/>
              </a:ext>
            </a:extLst>
          </p:cNvPr>
          <p:cNvSpPr txBox="1"/>
          <p:nvPr/>
        </p:nvSpPr>
        <p:spPr>
          <a:xfrm>
            <a:off x="1417380" y="403234"/>
            <a:ext cx="10703284" cy="584775"/>
          </a:xfrm>
          <a:prstGeom prst="rect">
            <a:avLst/>
          </a:prstGeom>
          <a:noFill/>
        </p:spPr>
        <p:txBody>
          <a:bodyPr wrap="square" rtlCol="0">
            <a:spAutoFit/>
          </a:bodyPr>
          <a:lstStyle/>
          <a:p>
            <a:r>
              <a:rPr lang="en-GB" sz="3200" b="1" dirty="0">
                <a:solidFill>
                  <a:srgbClr val="0070C0"/>
                </a:solidFill>
                <a:latin typeface="Amasis MT Pro Black" panose="02040A04050005020304" pitchFamily="18" charset="0"/>
                <a:ea typeface="ADLaM Display" panose="02010000000000000000" pitchFamily="2" charset="0"/>
                <a:cs typeface="ADLaM Display" panose="02010000000000000000" pitchFamily="2" charset="0"/>
              </a:rPr>
              <a:t>Percentage of Time Spent Remotely by Experience:</a:t>
            </a:r>
            <a:endParaRPr lang="en-US" sz="3200" b="1" dirty="0">
              <a:solidFill>
                <a:srgbClr val="0070C0"/>
              </a:solidFill>
              <a:latin typeface="Amasis MT Pro Black" panose="02040A04050005020304" pitchFamily="18" charset="0"/>
              <a:ea typeface="ADLaM Display" panose="02010000000000000000" pitchFamily="2" charset="0"/>
              <a:cs typeface="ADLaM Display" panose="02010000000000000000" pitchFamily="2" charset="0"/>
            </a:endParaRPr>
          </a:p>
        </p:txBody>
      </p:sp>
      <p:sp>
        <p:nvSpPr>
          <p:cNvPr id="6" name="TextBox 5">
            <a:extLst>
              <a:ext uri="{FF2B5EF4-FFF2-40B4-BE49-F238E27FC236}">
                <a16:creationId xmlns:a16="http://schemas.microsoft.com/office/drawing/2014/main" id="{A1964F06-154D-6C65-FAE5-F8D384BFE09D}"/>
              </a:ext>
            </a:extLst>
          </p:cNvPr>
          <p:cNvSpPr txBox="1"/>
          <p:nvPr/>
        </p:nvSpPr>
        <p:spPr>
          <a:xfrm>
            <a:off x="4837532" y="1430937"/>
            <a:ext cx="7354468" cy="4794765"/>
          </a:xfrm>
          <a:prstGeom prst="rect">
            <a:avLst/>
          </a:prstGeom>
        </p:spPr>
        <p:txBody>
          <a:bodyPr vert="horz" lIns="91440" tIns="45720" rIns="91440" bIns="45720" rtlCol="0">
            <a:normAutofit/>
          </a:bodyPr>
          <a:lstStyle/>
          <a:p>
            <a:pPr marL="342900" marR="0" lvl="0" indent="-228600">
              <a:lnSpc>
                <a:spcPct val="150000"/>
              </a:lnSpc>
              <a:spcBef>
                <a:spcPts val="0"/>
              </a:spcBef>
              <a:spcAft>
                <a:spcPts val="0"/>
              </a:spcAft>
              <a:buSzPts val="1000"/>
              <a:buFont typeface="Arial" panose="020B0604020202020204" pitchFamily="34" charset="0"/>
              <a:buChar char="•"/>
              <a:tabLst>
                <a:tab pos="742950" algn="l"/>
              </a:tabLst>
            </a:pPr>
            <a:r>
              <a:rPr lang="en-GB" b="1" dirty="0">
                <a:effectLst/>
              </a:rPr>
              <a:t>Employees with 1-5 years of experience are more likely to work 100% remotely compared to those with more than 5 years of experience.</a:t>
            </a:r>
          </a:p>
          <a:p>
            <a:pPr marL="342900" marR="0" lvl="0" indent="-228600">
              <a:lnSpc>
                <a:spcPct val="150000"/>
              </a:lnSpc>
              <a:spcBef>
                <a:spcPts val="0"/>
              </a:spcBef>
              <a:spcAft>
                <a:spcPts val="0"/>
              </a:spcAft>
              <a:buSzPts val="1000"/>
              <a:buFont typeface="Arial" panose="020B0604020202020204" pitchFamily="34" charset="0"/>
              <a:buChar char="•"/>
              <a:tabLst>
                <a:tab pos="742950" algn="l"/>
              </a:tabLst>
            </a:pPr>
            <a:r>
              <a:rPr lang="en-GB" b="1" dirty="0">
                <a:effectLst/>
              </a:rPr>
              <a:t>There’s a strong presence of newer employees (1-5 years) in the high remote work percentages (80%-100%), indicating that remote work is more common among less experienced employees.</a:t>
            </a:r>
          </a:p>
          <a:p>
            <a:pPr marL="342900" marR="0" lvl="0" indent="-228600">
              <a:lnSpc>
                <a:spcPct val="150000"/>
              </a:lnSpc>
              <a:spcBef>
                <a:spcPts val="0"/>
              </a:spcBef>
              <a:spcAft>
                <a:spcPts val="0"/>
              </a:spcAft>
              <a:buSzPts val="1000"/>
              <a:buFont typeface="Arial" panose="020B0604020202020204" pitchFamily="34" charset="0"/>
              <a:buChar char="•"/>
              <a:tabLst>
                <a:tab pos="742950" algn="l"/>
              </a:tabLst>
            </a:pPr>
            <a:r>
              <a:rPr lang="en-GB" sz="2400" b="1" dirty="0">
                <a:solidFill>
                  <a:srgbClr val="C00000"/>
                </a:solidFill>
              </a:rPr>
              <a:t>Insight</a:t>
            </a:r>
            <a:r>
              <a:rPr lang="en-GB" b="1" dirty="0">
                <a:solidFill>
                  <a:srgbClr val="C00000"/>
                </a:solidFill>
              </a:rPr>
              <a:t>: </a:t>
            </a:r>
            <a:r>
              <a:rPr lang="en-GB" b="1" dirty="0"/>
              <a:t>More experienced employees (5+ years) are distributed across lower percentages of remote work, suggesting they may either prefer hybrid models or have roles that require more in-office time.</a:t>
            </a:r>
            <a:endParaRPr lang="en-US" b="1" dirty="0"/>
          </a:p>
        </p:txBody>
      </p:sp>
    </p:spTree>
    <p:extLst>
      <p:ext uri="{BB962C8B-B14F-4D97-AF65-F5344CB8AC3E}">
        <p14:creationId xmlns:p14="http://schemas.microsoft.com/office/powerpoint/2010/main" val="6523010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82260AA-7E32-EEB0-D1E5-A5CBB5BD13AD}"/>
              </a:ext>
            </a:extLst>
          </p:cNvPr>
          <p:cNvPicPr>
            <a:picLocks noChangeAspect="1"/>
          </p:cNvPicPr>
          <p:nvPr/>
        </p:nvPicPr>
        <p:blipFill>
          <a:blip r:embed="rId2"/>
          <a:stretch>
            <a:fillRect/>
          </a:stretch>
        </p:blipFill>
        <p:spPr>
          <a:xfrm>
            <a:off x="176691" y="97493"/>
            <a:ext cx="1072989" cy="993734"/>
          </a:xfrm>
          <a:prstGeom prst="rect">
            <a:avLst/>
          </a:prstGeom>
        </p:spPr>
      </p:pic>
      <p:pic>
        <p:nvPicPr>
          <p:cNvPr id="2" name="Picture 1">
            <a:extLst>
              <a:ext uri="{FF2B5EF4-FFF2-40B4-BE49-F238E27FC236}">
                <a16:creationId xmlns:a16="http://schemas.microsoft.com/office/drawing/2014/main" id="{70D811E4-414B-C682-E172-B87A272C1320}"/>
              </a:ext>
            </a:extLst>
          </p:cNvPr>
          <p:cNvPicPr>
            <a:picLocks noChangeAspect="1"/>
          </p:cNvPicPr>
          <p:nvPr/>
        </p:nvPicPr>
        <p:blipFill>
          <a:blip r:embed="rId3"/>
          <a:srcRect l="20550" t="55496" r="53955"/>
          <a:stretch/>
        </p:blipFill>
        <p:spPr>
          <a:xfrm>
            <a:off x="713185" y="1726659"/>
            <a:ext cx="3954509" cy="3404681"/>
          </a:xfrm>
          <a:prstGeom prst="rect">
            <a:avLst/>
          </a:prstGeom>
        </p:spPr>
      </p:pic>
      <p:sp>
        <p:nvSpPr>
          <p:cNvPr id="5" name="TextBox 4">
            <a:extLst>
              <a:ext uri="{FF2B5EF4-FFF2-40B4-BE49-F238E27FC236}">
                <a16:creationId xmlns:a16="http://schemas.microsoft.com/office/drawing/2014/main" id="{6F91D247-2CE1-4D30-A80A-D98231067767}"/>
              </a:ext>
            </a:extLst>
          </p:cNvPr>
          <p:cNvSpPr txBox="1"/>
          <p:nvPr/>
        </p:nvSpPr>
        <p:spPr>
          <a:xfrm>
            <a:off x="1417380" y="403234"/>
            <a:ext cx="10703284" cy="584775"/>
          </a:xfrm>
          <a:prstGeom prst="rect">
            <a:avLst/>
          </a:prstGeom>
          <a:noFill/>
        </p:spPr>
        <p:txBody>
          <a:bodyPr wrap="square" rtlCol="0">
            <a:spAutoFit/>
          </a:bodyPr>
          <a:lstStyle/>
          <a:p>
            <a:r>
              <a:rPr lang="en-GB" sz="3200" b="1" dirty="0">
                <a:solidFill>
                  <a:srgbClr val="0070C0"/>
                </a:solidFill>
                <a:latin typeface="Amasis MT Pro Black" panose="02040A04050005020304" pitchFamily="18" charset="0"/>
                <a:ea typeface="ADLaM Display" panose="02010000000000000000" pitchFamily="2" charset="0"/>
                <a:cs typeface="ADLaM Display" panose="02010000000000000000" pitchFamily="2" charset="0"/>
              </a:rPr>
              <a:t>Ease of Collaboration with Colleagues Remotely:</a:t>
            </a:r>
            <a:endParaRPr lang="en-US" sz="3200" b="1" dirty="0">
              <a:solidFill>
                <a:srgbClr val="0070C0"/>
              </a:solidFill>
              <a:latin typeface="Amasis MT Pro Black" panose="02040A04050005020304" pitchFamily="18" charset="0"/>
              <a:ea typeface="ADLaM Display" panose="02010000000000000000" pitchFamily="2" charset="0"/>
              <a:cs typeface="ADLaM Display" panose="02010000000000000000" pitchFamily="2" charset="0"/>
            </a:endParaRPr>
          </a:p>
        </p:txBody>
      </p:sp>
      <p:sp>
        <p:nvSpPr>
          <p:cNvPr id="6" name="TextBox 5">
            <a:extLst>
              <a:ext uri="{FF2B5EF4-FFF2-40B4-BE49-F238E27FC236}">
                <a16:creationId xmlns:a16="http://schemas.microsoft.com/office/drawing/2014/main" id="{3ACB9FA8-88B2-5BF3-1F66-EF8354736614}"/>
              </a:ext>
            </a:extLst>
          </p:cNvPr>
          <p:cNvSpPr txBox="1"/>
          <p:nvPr/>
        </p:nvSpPr>
        <p:spPr>
          <a:xfrm>
            <a:off x="4837532" y="1430937"/>
            <a:ext cx="7354468" cy="4794765"/>
          </a:xfrm>
          <a:prstGeom prst="rect">
            <a:avLst/>
          </a:prstGeom>
        </p:spPr>
        <p:txBody>
          <a:bodyPr vert="horz" lIns="91440" tIns="45720" rIns="91440" bIns="45720" rtlCol="0">
            <a:normAutofit/>
          </a:bodyPr>
          <a:lstStyle/>
          <a:p>
            <a:pPr marL="342900" marR="0" lvl="0" indent="-228600">
              <a:lnSpc>
                <a:spcPct val="150000"/>
              </a:lnSpc>
              <a:spcBef>
                <a:spcPts val="0"/>
              </a:spcBef>
              <a:spcAft>
                <a:spcPts val="0"/>
              </a:spcAft>
              <a:buSzPts val="1000"/>
              <a:buFont typeface="Arial" panose="020B0604020202020204" pitchFamily="34" charset="0"/>
              <a:buChar char="•"/>
              <a:tabLst>
                <a:tab pos="742950" algn="l"/>
              </a:tabLst>
            </a:pPr>
            <a:r>
              <a:rPr lang="en-GB" b="1" dirty="0">
                <a:effectLst/>
              </a:rPr>
              <a:t>A significant number of respondents find collaboration somewhat easy (strong agreement: 392), but there are still a few who disagree.</a:t>
            </a:r>
          </a:p>
          <a:p>
            <a:pPr marL="342900" marR="0" lvl="0" indent="-228600">
              <a:lnSpc>
                <a:spcPct val="150000"/>
              </a:lnSpc>
              <a:spcBef>
                <a:spcPts val="0"/>
              </a:spcBef>
              <a:spcAft>
                <a:spcPts val="0"/>
              </a:spcAft>
              <a:buSzPts val="1000"/>
              <a:buFont typeface="Arial" panose="020B0604020202020204" pitchFamily="34" charset="0"/>
              <a:buChar char="•"/>
              <a:tabLst>
                <a:tab pos="742950" algn="l"/>
              </a:tabLst>
            </a:pPr>
            <a:r>
              <a:rPr lang="en-GB" sz="2400" b="1" dirty="0">
                <a:solidFill>
                  <a:srgbClr val="C00000"/>
                </a:solidFill>
              </a:rPr>
              <a:t>Insight</a:t>
            </a:r>
            <a:r>
              <a:rPr lang="en-GB" b="1" dirty="0">
                <a:solidFill>
                  <a:srgbClr val="C00000"/>
                </a:solidFill>
              </a:rPr>
              <a:t>: </a:t>
            </a:r>
            <a:r>
              <a:rPr lang="en-GB" b="1" dirty="0"/>
              <a:t>Collaboration during remote work is generally perceived as positive, but for some employees, it remains a challenge, indicating a need for better tools or practices to support remote teamwork.</a:t>
            </a:r>
            <a:endParaRPr lang="en-US" b="1" dirty="0"/>
          </a:p>
        </p:txBody>
      </p:sp>
    </p:spTree>
    <p:extLst>
      <p:ext uri="{BB962C8B-B14F-4D97-AF65-F5344CB8AC3E}">
        <p14:creationId xmlns:p14="http://schemas.microsoft.com/office/powerpoint/2010/main" val="38195364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82260AA-7E32-EEB0-D1E5-A5CBB5BD13AD}"/>
              </a:ext>
            </a:extLst>
          </p:cNvPr>
          <p:cNvPicPr>
            <a:picLocks noChangeAspect="1"/>
          </p:cNvPicPr>
          <p:nvPr/>
        </p:nvPicPr>
        <p:blipFill>
          <a:blip r:embed="rId2"/>
          <a:stretch>
            <a:fillRect/>
          </a:stretch>
        </p:blipFill>
        <p:spPr>
          <a:xfrm>
            <a:off x="176691" y="97493"/>
            <a:ext cx="1072989" cy="993734"/>
          </a:xfrm>
          <a:prstGeom prst="rect">
            <a:avLst/>
          </a:prstGeom>
        </p:spPr>
      </p:pic>
      <p:pic>
        <p:nvPicPr>
          <p:cNvPr id="2" name="Picture 1">
            <a:extLst>
              <a:ext uri="{FF2B5EF4-FFF2-40B4-BE49-F238E27FC236}">
                <a16:creationId xmlns:a16="http://schemas.microsoft.com/office/drawing/2014/main" id="{70D811E4-414B-C682-E172-B87A272C1320}"/>
              </a:ext>
            </a:extLst>
          </p:cNvPr>
          <p:cNvPicPr>
            <a:picLocks noChangeAspect="1"/>
          </p:cNvPicPr>
          <p:nvPr/>
        </p:nvPicPr>
        <p:blipFill>
          <a:blip r:embed="rId3"/>
          <a:srcRect l="45789" t="55106" r="34448"/>
          <a:stretch/>
        </p:blipFill>
        <p:spPr>
          <a:xfrm>
            <a:off x="713185" y="1770434"/>
            <a:ext cx="3595691" cy="3579779"/>
          </a:xfrm>
          <a:prstGeom prst="rect">
            <a:avLst/>
          </a:prstGeom>
        </p:spPr>
      </p:pic>
      <p:sp>
        <p:nvSpPr>
          <p:cNvPr id="5" name="TextBox 4">
            <a:extLst>
              <a:ext uri="{FF2B5EF4-FFF2-40B4-BE49-F238E27FC236}">
                <a16:creationId xmlns:a16="http://schemas.microsoft.com/office/drawing/2014/main" id="{5FFE5C3D-263C-3A83-BF67-A6B60C90F7F7}"/>
              </a:ext>
            </a:extLst>
          </p:cNvPr>
          <p:cNvSpPr txBox="1"/>
          <p:nvPr/>
        </p:nvSpPr>
        <p:spPr>
          <a:xfrm>
            <a:off x="1417380" y="403234"/>
            <a:ext cx="10703284" cy="584775"/>
          </a:xfrm>
          <a:prstGeom prst="rect">
            <a:avLst/>
          </a:prstGeom>
          <a:noFill/>
        </p:spPr>
        <p:txBody>
          <a:bodyPr wrap="square" rtlCol="0">
            <a:spAutoFit/>
          </a:bodyPr>
          <a:lstStyle/>
          <a:p>
            <a:r>
              <a:rPr lang="en-GB" sz="3200" b="1" dirty="0">
                <a:solidFill>
                  <a:srgbClr val="0070C0"/>
                </a:solidFill>
                <a:latin typeface="Amasis MT Pro Black" panose="02040A04050005020304" pitchFamily="18" charset="0"/>
                <a:ea typeface="ADLaM Display" panose="02010000000000000000" pitchFamily="2" charset="0"/>
                <a:cs typeface="ADLaM Display" panose="02010000000000000000" pitchFamily="2" charset="0"/>
              </a:rPr>
              <a:t>Remote Work Commonality in the Organization:</a:t>
            </a:r>
            <a:endParaRPr lang="en-US" sz="3200" b="1" dirty="0">
              <a:solidFill>
                <a:srgbClr val="0070C0"/>
              </a:solidFill>
              <a:latin typeface="Amasis MT Pro Black" panose="02040A04050005020304" pitchFamily="18" charset="0"/>
              <a:ea typeface="ADLaM Display" panose="02010000000000000000" pitchFamily="2" charset="0"/>
              <a:cs typeface="ADLaM Display" panose="02010000000000000000" pitchFamily="2" charset="0"/>
            </a:endParaRPr>
          </a:p>
        </p:txBody>
      </p:sp>
      <p:sp>
        <p:nvSpPr>
          <p:cNvPr id="6" name="TextBox 5">
            <a:extLst>
              <a:ext uri="{FF2B5EF4-FFF2-40B4-BE49-F238E27FC236}">
                <a16:creationId xmlns:a16="http://schemas.microsoft.com/office/drawing/2014/main" id="{E09A36AA-B0E3-AF08-FB65-E56AFD625D62}"/>
              </a:ext>
            </a:extLst>
          </p:cNvPr>
          <p:cNvSpPr txBox="1"/>
          <p:nvPr/>
        </p:nvSpPr>
        <p:spPr>
          <a:xfrm>
            <a:off x="4837532" y="1430937"/>
            <a:ext cx="7354468" cy="4794765"/>
          </a:xfrm>
          <a:prstGeom prst="rect">
            <a:avLst/>
          </a:prstGeom>
        </p:spPr>
        <p:txBody>
          <a:bodyPr vert="horz" lIns="91440" tIns="45720" rIns="91440" bIns="45720" rtlCol="0">
            <a:normAutofit/>
          </a:bodyPr>
          <a:lstStyle/>
          <a:p>
            <a:pPr marL="342900" marR="0" lvl="0" indent="-228600">
              <a:lnSpc>
                <a:spcPct val="150000"/>
              </a:lnSpc>
              <a:spcBef>
                <a:spcPts val="0"/>
              </a:spcBef>
              <a:spcAft>
                <a:spcPts val="0"/>
              </a:spcAft>
              <a:buSzPts val="1000"/>
              <a:buFont typeface="Arial" panose="020B0604020202020204" pitchFamily="34" charset="0"/>
              <a:buChar char="•"/>
              <a:tabLst>
                <a:tab pos="742950" algn="l"/>
              </a:tabLst>
            </a:pPr>
            <a:r>
              <a:rPr lang="en-GB" b="1" dirty="0">
                <a:effectLst/>
              </a:rPr>
              <a:t>Strongly Agree (392) and Somewhat Agree (492) dominate, showing that remote work is becoming common in these organizations.</a:t>
            </a:r>
          </a:p>
          <a:p>
            <a:pPr marL="342900" marR="0" lvl="0" indent="-228600">
              <a:lnSpc>
                <a:spcPct val="150000"/>
              </a:lnSpc>
              <a:spcBef>
                <a:spcPts val="0"/>
              </a:spcBef>
              <a:spcAft>
                <a:spcPts val="0"/>
              </a:spcAft>
              <a:buSzPts val="1000"/>
              <a:buFont typeface="Arial" panose="020B0604020202020204" pitchFamily="34" charset="0"/>
              <a:buChar char="•"/>
              <a:tabLst>
                <a:tab pos="742950" algn="l"/>
              </a:tabLst>
            </a:pPr>
            <a:r>
              <a:rPr lang="en-GB" sz="2400" b="1" dirty="0">
                <a:solidFill>
                  <a:srgbClr val="C00000"/>
                </a:solidFill>
              </a:rPr>
              <a:t>Insight</a:t>
            </a:r>
            <a:r>
              <a:rPr lang="en-GB" b="1" dirty="0">
                <a:solidFill>
                  <a:srgbClr val="C00000"/>
                </a:solidFill>
              </a:rPr>
              <a:t>: </a:t>
            </a:r>
            <a:r>
              <a:rPr lang="en-GB" b="1" dirty="0"/>
              <a:t>The trend of remote work is increasingly normalized across organizations, although some employees still report that it's not as prevalent, possibly in more traditional sectors.</a:t>
            </a:r>
            <a:endParaRPr lang="en-US" b="1" dirty="0"/>
          </a:p>
        </p:txBody>
      </p:sp>
    </p:spTree>
    <p:extLst>
      <p:ext uri="{BB962C8B-B14F-4D97-AF65-F5344CB8AC3E}">
        <p14:creationId xmlns:p14="http://schemas.microsoft.com/office/powerpoint/2010/main" val="42499278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82260AA-7E32-EEB0-D1E5-A5CBB5BD13AD}"/>
              </a:ext>
            </a:extLst>
          </p:cNvPr>
          <p:cNvPicPr>
            <a:picLocks noChangeAspect="1"/>
          </p:cNvPicPr>
          <p:nvPr/>
        </p:nvPicPr>
        <p:blipFill>
          <a:blip r:embed="rId2"/>
          <a:stretch>
            <a:fillRect/>
          </a:stretch>
        </p:blipFill>
        <p:spPr>
          <a:xfrm>
            <a:off x="176691" y="97493"/>
            <a:ext cx="1072989" cy="993734"/>
          </a:xfrm>
          <a:prstGeom prst="rect">
            <a:avLst/>
          </a:prstGeom>
        </p:spPr>
      </p:pic>
      <p:pic>
        <p:nvPicPr>
          <p:cNvPr id="2" name="Picture 1">
            <a:extLst>
              <a:ext uri="{FF2B5EF4-FFF2-40B4-BE49-F238E27FC236}">
                <a16:creationId xmlns:a16="http://schemas.microsoft.com/office/drawing/2014/main" id="{70D811E4-414B-C682-E172-B87A272C1320}"/>
              </a:ext>
            </a:extLst>
          </p:cNvPr>
          <p:cNvPicPr>
            <a:picLocks noChangeAspect="1"/>
          </p:cNvPicPr>
          <p:nvPr/>
        </p:nvPicPr>
        <p:blipFill>
          <a:blip r:embed="rId3"/>
          <a:srcRect l="67007" t="57253"/>
          <a:stretch/>
        </p:blipFill>
        <p:spPr>
          <a:xfrm>
            <a:off x="713186" y="1799617"/>
            <a:ext cx="4053367" cy="3929974"/>
          </a:xfrm>
          <a:prstGeom prst="rect">
            <a:avLst/>
          </a:prstGeom>
        </p:spPr>
      </p:pic>
      <p:sp>
        <p:nvSpPr>
          <p:cNvPr id="5" name="TextBox 4">
            <a:extLst>
              <a:ext uri="{FF2B5EF4-FFF2-40B4-BE49-F238E27FC236}">
                <a16:creationId xmlns:a16="http://schemas.microsoft.com/office/drawing/2014/main" id="{5FFE5C3D-263C-3A83-BF67-A6B60C90F7F7}"/>
              </a:ext>
            </a:extLst>
          </p:cNvPr>
          <p:cNvSpPr txBox="1"/>
          <p:nvPr/>
        </p:nvSpPr>
        <p:spPr>
          <a:xfrm>
            <a:off x="1417380" y="403234"/>
            <a:ext cx="10703284" cy="584775"/>
          </a:xfrm>
          <a:prstGeom prst="rect">
            <a:avLst/>
          </a:prstGeom>
          <a:noFill/>
        </p:spPr>
        <p:txBody>
          <a:bodyPr wrap="square" rtlCol="0">
            <a:spAutoFit/>
          </a:bodyPr>
          <a:lstStyle/>
          <a:p>
            <a:r>
              <a:rPr lang="en-GB" sz="3200" b="1" dirty="0">
                <a:solidFill>
                  <a:srgbClr val="0070C0"/>
                </a:solidFill>
                <a:latin typeface="Amasis MT Pro Black" panose="02040A04050005020304" pitchFamily="18" charset="0"/>
                <a:ea typeface="ADLaM Display" panose="02010000000000000000" pitchFamily="2" charset="0"/>
                <a:cs typeface="ADLaM Display" panose="02010000000000000000" pitchFamily="2" charset="0"/>
              </a:rPr>
              <a:t>Recommendation of Remote Work to Others:</a:t>
            </a:r>
            <a:endParaRPr lang="en-US" sz="3200" b="1" dirty="0">
              <a:solidFill>
                <a:srgbClr val="0070C0"/>
              </a:solidFill>
              <a:latin typeface="Amasis MT Pro Black" panose="02040A04050005020304" pitchFamily="18" charset="0"/>
              <a:ea typeface="ADLaM Display" panose="02010000000000000000" pitchFamily="2" charset="0"/>
              <a:cs typeface="ADLaM Display" panose="02010000000000000000" pitchFamily="2" charset="0"/>
            </a:endParaRPr>
          </a:p>
        </p:txBody>
      </p:sp>
      <p:sp>
        <p:nvSpPr>
          <p:cNvPr id="3" name="TextBox 2">
            <a:extLst>
              <a:ext uri="{FF2B5EF4-FFF2-40B4-BE49-F238E27FC236}">
                <a16:creationId xmlns:a16="http://schemas.microsoft.com/office/drawing/2014/main" id="{EF5D7DB6-5D1C-36A4-1010-4B6F9EB197E8}"/>
              </a:ext>
            </a:extLst>
          </p:cNvPr>
          <p:cNvSpPr txBox="1"/>
          <p:nvPr/>
        </p:nvSpPr>
        <p:spPr>
          <a:xfrm>
            <a:off x="4837532" y="1430937"/>
            <a:ext cx="7354468" cy="4794765"/>
          </a:xfrm>
          <a:prstGeom prst="rect">
            <a:avLst/>
          </a:prstGeom>
        </p:spPr>
        <p:txBody>
          <a:bodyPr vert="horz" lIns="91440" tIns="45720" rIns="91440" bIns="45720" rtlCol="0">
            <a:normAutofit/>
          </a:bodyPr>
          <a:lstStyle/>
          <a:p>
            <a:pPr marL="342900" marR="0" lvl="0" indent="-228600">
              <a:lnSpc>
                <a:spcPct val="150000"/>
              </a:lnSpc>
              <a:spcBef>
                <a:spcPts val="0"/>
              </a:spcBef>
              <a:spcAft>
                <a:spcPts val="0"/>
              </a:spcAft>
              <a:buSzPts val="1000"/>
              <a:buFont typeface="Arial" panose="020B0604020202020204" pitchFamily="34" charset="0"/>
              <a:buChar char="•"/>
              <a:tabLst>
                <a:tab pos="742950" algn="l"/>
              </a:tabLst>
            </a:pPr>
            <a:r>
              <a:rPr lang="en-GB" b="1" dirty="0">
                <a:effectLst/>
              </a:rPr>
              <a:t>The highest count comes from those who Somewhat Agree (514) and Strongly Agree (352) with recommending remote work to others.</a:t>
            </a:r>
          </a:p>
          <a:p>
            <a:pPr marL="342900" marR="0" lvl="0" indent="-228600">
              <a:lnSpc>
                <a:spcPct val="150000"/>
              </a:lnSpc>
              <a:spcBef>
                <a:spcPts val="0"/>
              </a:spcBef>
              <a:spcAft>
                <a:spcPts val="0"/>
              </a:spcAft>
              <a:buSzPts val="1000"/>
              <a:buFont typeface="Arial" panose="020B0604020202020204" pitchFamily="34" charset="0"/>
              <a:buChar char="•"/>
              <a:tabLst>
                <a:tab pos="742950" algn="l"/>
              </a:tabLst>
            </a:pPr>
            <a:r>
              <a:rPr lang="en-GB" b="1" dirty="0">
                <a:effectLst/>
              </a:rPr>
              <a:t>A smaller group disagrees (Somewhat Disagree: 98, Strongly Disagree: 28).</a:t>
            </a:r>
          </a:p>
          <a:p>
            <a:pPr marL="342900" marR="0" lvl="0" indent="-228600">
              <a:lnSpc>
                <a:spcPct val="150000"/>
              </a:lnSpc>
              <a:spcBef>
                <a:spcPts val="0"/>
              </a:spcBef>
              <a:spcAft>
                <a:spcPts val="0"/>
              </a:spcAft>
              <a:buSzPts val="1000"/>
              <a:buFont typeface="Arial" panose="020B0604020202020204" pitchFamily="34" charset="0"/>
              <a:buChar char="•"/>
              <a:tabLst>
                <a:tab pos="742950" algn="l"/>
              </a:tabLst>
            </a:pPr>
            <a:r>
              <a:rPr lang="en-GB" sz="2400" b="1" dirty="0">
                <a:solidFill>
                  <a:srgbClr val="C00000"/>
                </a:solidFill>
              </a:rPr>
              <a:t>Insight</a:t>
            </a:r>
            <a:r>
              <a:rPr lang="en-GB" b="1" dirty="0">
                <a:solidFill>
                  <a:srgbClr val="C00000"/>
                </a:solidFill>
              </a:rPr>
              <a:t>: </a:t>
            </a:r>
            <a:r>
              <a:rPr lang="en-GB" b="1" dirty="0"/>
              <a:t>Most employees are likely to recommend remote work to others, indicating general satisfaction, though a small group remains unsatisfied.</a:t>
            </a:r>
            <a:endParaRPr lang="en-US" b="1" dirty="0"/>
          </a:p>
        </p:txBody>
      </p:sp>
    </p:spTree>
    <p:extLst>
      <p:ext uri="{BB962C8B-B14F-4D97-AF65-F5344CB8AC3E}">
        <p14:creationId xmlns:p14="http://schemas.microsoft.com/office/powerpoint/2010/main" val="15936635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82260AA-7E32-EEB0-D1E5-A5CBB5BD13AD}"/>
              </a:ext>
            </a:extLst>
          </p:cNvPr>
          <p:cNvPicPr>
            <a:picLocks noChangeAspect="1"/>
          </p:cNvPicPr>
          <p:nvPr/>
        </p:nvPicPr>
        <p:blipFill>
          <a:blip r:embed="rId2"/>
          <a:stretch>
            <a:fillRect/>
          </a:stretch>
        </p:blipFill>
        <p:spPr>
          <a:xfrm>
            <a:off x="176691" y="97493"/>
            <a:ext cx="1072989" cy="993734"/>
          </a:xfrm>
          <a:prstGeom prst="rect">
            <a:avLst/>
          </a:prstGeom>
        </p:spPr>
      </p:pic>
      <p:pic>
        <p:nvPicPr>
          <p:cNvPr id="2" name="Picture 1">
            <a:extLst>
              <a:ext uri="{FF2B5EF4-FFF2-40B4-BE49-F238E27FC236}">
                <a16:creationId xmlns:a16="http://schemas.microsoft.com/office/drawing/2014/main" id="{092DE1C7-8AB9-823A-3D1D-D3874F01DD79}"/>
              </a:ext>
            </a:extLst>
          </p:cNvPr>
          <p:cNvPicPr>
            <a:picLocks noChangeAspect="1"/>
          </p:cNvPicPr>
          <p:nvPr/>
        </p:nvPicPr>
        <p:blipFill>
          <a:blip r:embed="rId3"/>
          <a:stretch>
            <a:fillRect/>
          </a:stretch>
        </p:blipFill>
        <p:spPr>
          <a:xfrm>
            <a:off x="220493" y="1322962"/>
            <a:ext cx="11751013" cy="4768478"/>
          </a:xfrm>
          <a:prstGeom prst="rect">
            <a:avLst/>
          </a:prstGeom>
        </p:spPr>
      </p:pic>
      <p:sp>
        <p:nvSpPr>
          <p:cNvPr id="3" name="TextBox 2">
            <a:extLst>
              <a:ext uri="{FF2B5EF4-FFF2-40B4-BE49-F238E27FC236}">
                <a16:creationId xmlns:a16="http://schemas.microsoft.com/office/drawing/2014/main" id="{81F99DE4-142D-0D43-9B09-1AEEEBDC6FFD}"/>
              </a:ext>
            </a:extLst>
          </p:cNvPr>
          <p:cNvSpPr txBox="1"/>
          <p:nvPr/>
        </p:nvSpPr>
        <p:spPr>
          <a:xfrm>
            <a:off x="1417380" y="403234"/>
            <a:ext cx="10703284" cy="584775"/>
          </a:xfrm>
          <a:prstGeom prst="rect">
            <a:avLst/>
          </a:prstGeom>
          <a:noFill/>
        </p:spPr>
        <p:txBody>
          <a:bodyPr wrap="square" rtlCol="0">
            <a:spAutoFit/>
          </a:bodyPr>
          <a:lstStyle/>
          <a:p>
            <a:r>
              <a:rPr lang="en-GB" sz="3200" b="1" dirty="0">
                <a:solidFill>
                  <a:srgbClr val="0070C0"/>
                </a:solidFill>
                <a:latin typeface="Amasis MT Pro Black" panose="02040A04050005020304" pitchFamily="18" charset="0"/>
                <a:ea typeface="ADLaM Display" panose="02010000000000000000" pitchFamily="2" charset="0"/>
                <a:cs typeface="ADLaM Display" panose="02010000000000000000" pitchFamily="2" charset="0"/>
              </a:rPr>
              <a:t>Remote Working hours VS workplace</a:t>
            </a:r>
            <a:endParaRPr lang="en-US" sz="3200" b="1" dirty="0">
              <a:solidFill>
                <a:srgbClr val="0070C0"/>
              </a:solidFill>
              <a:latin typeface="Amasis MT Pro Black" panose="02040A04050005020304" pitchFamily="18" charset="0"/>
              <a:ea typeface="ADLaM Display" panose="02010000000000000000" pitchFamily="2" charset="0"/>
              <a:cs typeface="ADLaM Display" panose="02010000000000000000" pitchFamily="2" charset="0"/>
            </a:endParaRPr>
          </a:p>
        </p:txBody>
      </p:sp>
    </p:spTree>
    <p:extLst>
      <p:ext uri="{BB962C8B-B14F-4D97-AF65-F5344CB8AC3E}">
        <p14:creationId xmlns:p14="http://schemas.microsoft.com/office/powerpoint/2010/main" val="4184108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82260AA-7E32-EEB0-D1E5-A5CBB5BD13AD}"/>
              </a:ext>
            </a:extLst>
          </p:cNvPr>
          <p:cNvPicPr>
            <a:picLocks noChangeAspect="1"/>
          </p:cNvPicPr>
          <p:nvPr/>
        </p:nvPicPr>
        <p:blipFill>
          <a:blip r:embed="rId2"/>
          <a:stretch>
            <a:fillRect/>
          </a:stretch>
        </p:blipFill>
        <p:spPr>
          <a:xfrm>
            <a:off x="176691" y="97493"/>
            <a:ext cx="1072989" cy="993734"/>
          </a:xfrm>
          <a:prstGeom prst="rect">
            <a:avLst/>
          </a:prstGeom>
        </p:spPr>
      </p:pic>
      <p:pic>
        <p:nvPicPr>
          <p:cNvPr id="2" name="Picture 1">
            <a:extLst>
              <a:ext uri="{FF2B5EF4-FFF2-40B4-BE49-F238E27FC236}">
                <a16:creationId xmlns:a16="http://schemas.microsoft.com/office/drawing/2014/main" id="{092DE1C7-8AB9-823A-3D1D-D3874F01DD79}"/>
              </a:ext>
            </a:extLst>
          </p:cNvPr>
          <p:cNvPicPr>
            <a:picLocks noChangeAspect="1"/>
          </p:cNvPicPr>
          <p:nvPr/>
        </p:nvPicPr>
        <p:blipFill>
          <a:blip r:embed="rId3"/>
          <a:srcRect t="15987" r="48218" b="45142"/>
          <a:stretch/>
        </p:blipFill>
        <p:spPr>
          <a:xfrm>
            <a:off x="321013" y="1661916"/>
            <a:ext cx="5165387" cy="3581293"/>
          </a:xfrm>
          <a:prstGeom prst="rect">
            <a:avLst/>
          </a:prstGeom>
        </p:spPr>
      </p:pic>
      <p:sp>
        <p:nvSpPr>
          <p:cNvPr id="3" name="TextBox 2">
            <a:extLst>
              <a:ext uri="{FF2B5EF4-FFF2-40B4-BE49-F238E27FC236}">
                <a16:creationId xmlns:a16="http://schemas.microsoft.com/office/drawing/2014/main" id="{7469A11B-47E6-1727-6677-08E140AF3456}"/>
              </a:ext>
            </a:extLst>
          </p:cNvPr>
          <p:cNvSpPr txBox="1"/>
          <p:nvPr/>
        </p:nvSpPr>
        <p:spPr>
          <a:xfrm>
            <a:off x="5603132" y="1430937"/>
            <a:ext cx="6546715" cy="5125506"/>
          </a:xfrm>
          <a:prstGeom prst="rect">
            <a:avLst/>
          </a:prstGeom>
        </p:spPr>
        <p:txBody>
          <a:bodyPr vert="horz" lIns="91440" tIns="45720" rIns="91440" bIns="45720" rtlCol="0">
            <a:normAutofit fontScale="92500" lnSpcReduction="20000"/>
          </a:bodyPr>
          <a:lstStyle/>
          <a:p>
            <a:pPr marL="342900" marR="0" lvl="0" indent="-228600">
              <a:lnSpc>
                <a:spcPct val="150000"/>
              </a:lnSpc>
              <a:spcBef>
                <a:spcPts val="0"/>
              </a:spcBef>
              <a:spcAft>
                <a:spcPts val="0"/>
              </a:spcAft>
              <a:buSzPts val="1000"/>
              <a:buFont typeface="Arial" panose="020B0604020202020204" pitchFamily="34" charset="0"/>
              <a:buChar char="•"/>
              <a:tabLst>
                <a:tab pos="742950" algn="l"/>
              </a:tabLst>
            </a:pPr>
            <a:r>
              <a:rPr lang="en-GB" b="1" dirty="0">
                <a:solidFill>
                  <a:srgbClr val="C00000"/>
                </a:solidFill>
                <a:effectLst/>
              </a:rPr>
              <a:t>Remote Working Hours:</a:t>
            </a:r>
          </a:p>
          <a:p>
            <a:pPr marL="800100" lvl="1" indent="-228600">
              <a:lnSpc>
                <a:spcPct val="150000"/>
              </a:lnSpc>
              <a:buSzPts val="1000"/>
              <a:buFont typeface="Arial" panose="020B0604020202020204" pitchFamily="34" charset="0"/>
              <a:buChar char="•"/>
              <a:tabLst>
                <a:tab pos="742950" algn="l"/>
              </a:tabLst>
            </a:pPr>
            <a:r>
              <a:rPr lang="en-GB" b="1" dirty="0">
                <a:effectLst/>
              </a:rPr>
              <a:t>The most common working hours remotely seem to be concentrated around 8 hours per day, with a peak at this value.</a:t>
            </a:r>
          </a:p>
          <a:p>
            <a:pPr marL="800100" lvl="1" indent="-228600">
              <a:lnSpc>
                <a:spcPct val="150000"/>
              </a:lnSpc>
              <a:buSzPts val="1000"/>
              <a:buFont typeface="Arial" panose="020B0604020202020204" pitchFamily="34" charset="0"/>
              <a:buChar char="•"/>
              <a:tabLst>
                <a:tab pos="742950" algn="l"/>
              </a:tabLst>
            </a:pPr>
            <a:r>
              <a:rPr lang="en-GB" b="1" dirty="0">
                <a:effectLst/>
              </a:rPr>
              <a:t>There's also a distribution of people working fewer hours remotely (around 6-7 hours), but the majority still works 8 hours remotely.</a:t>
            </a:r>
          </a:p>
          <a:p>
            <a:pPr marL="342900" marR="0" lvl="0" indent="-228600">
              <a:lnSpc>
                <a:spcPct val="150000"/>
              </a:lnSpc>
              <a:spcBef>
                <a:spcPts val="0"/>
              </a:spcBef>
              <a:spcAft>
                <a:spcPts val="0"/>
              </a:spcAft>
              <a:buSzPts val="1000"/>
              <a:buFont typeface="Arial" panose="020B0604020202020204" pitchFamily="34" charset="0"/>
              <a:buChar char="•"/>
              <a:tabLst>
                <a:tab pos="742950" algn="l"/>
              </a:tabLst>
            </a:pPr>
            <a:r>
              <a:rPr lang="en-GB" b="1" dirty="0">
                <a:solidFill>
                  <a:srgbClr val="C00000"/>
                </a:solidFill>
                <a:effectLst/>
              </a:rPr>
              <a:t>Workplace Working Hours:</a:t>
            </a:r>
          </a:p>
          <a:p>
            <a:pPr marL="800100" lvl="1" indent="-228600">
              <a:lnSpc>
                <a:spcPct val="150000"/>
              </a:lnSpc>
              <a:buSzPts val="1000"/>
              <a:buFont typeface="Arial" panose="020B0604020202020204" pitchFamily="34" charset="0"/>
              <a:buChar char="•"/>
              <a:tabLst>
                <a:tab pos="742950" algn="l"/>
              </a:tabLst>
            </a:pPr>
            <a:r>
              <a:rPr lang="en-GB" b="1" dirty="0">
                <a:effectLst/>
              </a:rPr>
              <a:t>A similar pattern is seen for on-site (workplace) working hours, where the majority of employees report working 8 hours in the workplace.</a:t>
            </a:r>
          </a:p>
          <a:p>
            <a:pPr marL="800100" lvl="1" indent="-228600">
              <a:lnSpc>
                <a:spcPct val="150000"/>
              </a:lnSpc>
              <a:buSzPts val="1000"/>
              <a:buFont typeface="Arial" panose="020B0604020202020204" pitchFamily="34" charset="0"/>
              <a:buChar char="•"/>
              <a:tabLst>
                <a:tab pos="742950" algn="l"/>
              </a:tabLst>
            </a:pPr>
            <a:r>
              <a:rPr lang="en-GB" b="1" dirty="0">
                <a:effectLst/>
              </a:rPr>
              <a:t>There's a slight spread to longer and shorter hours, but 8 hours seems to be the standard in both remote and workplace setups.</a:t>
            </a:r>
            <a:endParaRPr lang="en-US" b="1" dirty="0"/>
          </a:p>
        </p:txBody>
      </p:sp>
      <p:sp>
        <p:nvSpPr>
          <p:cNvPr id="5" name="TextBox 4">
            <a:extLst>
              <a:ext uri="{FF2B5EF4-FFF2-40B4-BE49-F238E27FC236}">
                <a16:creationId xmlns:a16="http://schemas.microsoft.com/office/drawing/2014/main" id="{5784392F-A666-3E85-1C15-ECEA53528320}"/>
              </a:ext>
            </a:extLst>
          </p:cNvPr>
          <p:cNvSpPr txBox="1"/>
          <p:nvPr/>
        </p:nvSpPr>
        <p:spPr>
          <a:xfrm>
            <a:off x="1417380" y="403234"/>
            <a:ext cx="10703284" cy="584775"/>
          </a:xfrm>
          <a:prstGeom prst="rect">
            <a:avLst/>
          </a:prstGeom>
          <a:noFill/>
        </p:spPr>
        <p:txBody>
          <a:bodyPr wrap="square" rtlCol="0">
            <a:spAutoFit/>
          </a:bodyPr>
          <a:lstStyle/>
          <a:p>
            <a:r>
              <a:rPr lang="en-GB" sz="3200" b="1" dirty="0">
                <a:solidFill>
                  <a:srgbClr val="0070C0"/>
                </a:solidFill>
                <a:latin typeface="Amasis MT Pro Black" panose="02040A04050005020304" pitchFamily="18" charset="0"/>
                <a:ea typeface="ADLaM Display" panose="02010000000000000000" pitchFamily="2" charset="0"/>
                <a:cs typeface="ADLaM Display" panose="02010000000000000000" pitchFamily="2" charset="0"/>
              </a:rPr>
              <a:t>Working Hours (Remote vs. Workplace):</a:t>
            </a:r>
            <a:endParaRPr lang="en-US" sz="3200" b="1" dirty="0">
              <a:solidFill>
                <a:srgbClr val="0070C0"/>
              </a:solidFill>
              <a:latin typeface="Amasis MT Pro Black" panose="02040A04050005020304" pitchFamily="18" charset="0"/>
              <a:ea typeface="ADLaM Display" panose="02010000000000000000" pitchFamily="2" charset="0"/>
              <a:cs typeface="ADLaM Display" panose="02010000000000000000" pitchFamily="2" charset="0"/>
            </a:endParaRPr>
          </a:p>
        </p:txBody>
      </p:sp>
    </p:spTree>
    <p:extLst>
      <p:ext uri="{BB962C8B-B14F-4D97-AF65-F5344CB8AC3E}">
        <p14:creationId xmlns:p14="http://schemas.microsoft.com/office/powerpoint/2010/main" val="276077167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82260AA-7E32-EEB0-D1E5-A5CBB5BD13AD}"/>
              </a:ext>
            </a:extLst>
          </p:cNvPr>
          <p:cNvPicPr>
            <a:picLocks noChangeAspect="1"/>
          </p:cNvPicPr>
          <p:nvPr/>
        </p:nvPicPr>
        <p:blipFill>
          <a:blip r:embed="rId2"/>
          <a:stretch>
            <a:fillRect/>
          </a:stretch>
        </p:blipFill>
        <p:spPr>
          <a:xfrm>
            <a:off x="176691" y="97493"/>
            <a:ext cx="1072989" cy="993734"/>
          </a:xfrm>
          <a:prstGeom prst="rect">
            <a:avLst/>
          </a:prstGeom>
        </p:spPr>
      </p:pic>
      <p:pic>
        <p:nvPicPr>
          <p:cNvPr id="2" name="Picture 1">
            <a:extLst>
              <a:ext uri="{FF2B5EF4-FFF2-40B4-BE49-F238E27FC236}">
                <a16:creationId xmlns:a16="http://schemas.microsoft.com/office/drawing/2014/main" id="{092DE1C7-8AB9-823A-3D1D-D3874F01DD79}"/>
              </a:ext>
            </a:extLst>
          </p:cNvPr>
          <p:cNvPicPr>
            <a:picLocks noChangeAspect="1"/>
          </p:cNvPicPr>
          <p:nvPr/>
        </p:nvPicPr>
        <p:blipFill>
          <a:blip r:embed="rId3"/>
          <a:srcRect t="54676" r="48936"/>
          <a:stretch/>
        </p:blipFill>
        <p:spPr>
          <a:xfrm>
            <a:off x="176691" y="1605063"/>
            <a:ext cx="5037335" cy="4017524"/>
          </a:xfrm>
          <a:prstGeom prst="rect">
            <a:avLst/>
          </a:prstGeom>
        </p:spPr>
      </p:pic>
      <p:sp>
        <p:nvSpPr>
          <p:cNvPr id="3" name="TextBox 2">
            <a:extLst>
              <a:ext uri="{FF2B5EF4-FFF2-40B4-BE49-F238E27FC236}">
                <a16:creationId xmlns:a16="http://schemas.microsoft.com/office/drawing/2014/main" id="{B0FF767F-CC33-5DB5-5C4A-7B8055D966AE}"/>
              </a:ext>
            </a:extLst>
          </p:cNvPr>
          <p:cNvSpPr txBox="1"/>
          <p:nvPr/>
        </p:nvSpPr>
        <p:spPr>
          <a:xfrm>
            <a:off x="1417380" y="403234"/>
            <a:ext cx="10683829" cy="1077218"/>
          </a:xfrm>
          <a:prstGeom prst="rect">
            <a:avLst/>
          </a:prstGeom>
          <a:noFill/>
        </p:spPr>
        <p:txBody>
          <a:bodyPr wrap="square" rtlCol="0">
            <a:spAutoFit/>
          </a:bodyPr>
          <a:lstStyle/>
          <a:p>
            <a:r>
              <a:rPr lang="en-GB" sz="3200" b="1" dirty="0">
                <a:solidFill>
                  <a:srgbClr val="0070C0"/>
                </a:solidFill>
                <a:latin typeface="Amasis MT Pro Black" panose="02040A04050005020304" pitchFamily="18" charset="0"/>
                <a:ea typeface="ADLaM Display" panose="02010000000000000000" pitchFamily="2" charset="0"/>
                <a:cs typeface="ADLaM Display" panose="02010000000000000000" pitchFamily="2" charset="0"/>
              </a:rPr>
              <a:t>Personal &amp; Family Working Hours (Remote vs. Workplace):</a:t>
            </a:r>
            <a:endParaRPr lang="en-US" sz="3200" b="1" dirty="0">
              <a:solidFill>
                <a:srgbClr val="0070C0"/>
              </a:solidFill>
              <a:latin typeface="Amasis MT Pro Black" panose="02040A04050005020304" pitchFamily="18" charset="0"/>
              <a:ea typeface="ADLaM Display" panose="02010000000000000000" pitchFamily="2" charset="0"/>
              <a:cs typeface="ADLaM Display" panose="02010000000000000000" pitchFamily="2" charset="0"/>
            </a:endParaRPr>
          </a:p>
        </p:txBody>
      </p:sp>
      <p:sp>
        <p:nvSpPr>
          <p:cNvPr id="5" name="TextBox 4">
            <a:extLst>
              <a:ext uri="{FF2B5EF4-FFF2-40B4-BE49-F238E27FC236}">
                <a16:creationId xmlns:a16="http://schemas.microsoft.com/office/drawing/2014/main" id="{A96C0005-356F-108B-FB7B-0EA0333613DC}"/>
              </a:ext>
            </a:extLst>
          </p:cNvPr>
          <p:cNvSpPr txBox="1"/>
          <p:nvPr/>
        </p:nvSpPr>
        <p:spPr>
          <a:xfrm>
            <a:off x="5214026" y="1314205"/>
            <a:ext cx="6955277" cy="4794765"/>
          </a:xfrm>
          <a:prstGeom prst="rect">
            <a:avLst/>
          </a:prstGeom>
        </p:spPr>
        <p:txBody>
          <a:bodyPr vert="horz" lIns="91440" tIns="45720" rIns="91440" bIns="45720" rtlCol="0">
            <a:normAutofit lnSpcReduction="10000"/>
          </a:bodyPr>
          <a:lstStyle/>
          <a:p>
            <a:pPr marL="342900" marR="0" lvl="0" indent="-228600">
              <a:lnSpc>
                <a:spcPct val="150000"/>
              </a:lnSpc>
              <a:spcBef>
                <a:spcPts val="0"/>
              </a:spcBef>
              <a:spcAft>
                <a:spcPts val="0"/>
              </a:spcAft>
              <a:buSzPts val="1000"/>
              <a:buFont typeface="Arial" panose="020B0604020202020204" pitchFamily="34" charset="0"/>
              <a:buChar char="•"/>
              <a:tabLst>
                <a:tab pos="742950" algn="l"/>
              </a:tabLst>
            </a:pPr>
            <a:r>
              <a:rPr lang="en-GB" b="1" dirty="0">
                <a:solidFill>
                  <a:srgbClr val="C00000"/>
                </a:solidFill>
                <a:effectLst/>
              </a:rPr>
              <a:t>Remote:</a:t>
            </a:r>
          </a:p>
          <a:p>
            <a:pPr marL="800100" lvl="1" indent="-228600">
              <a:lnSpc>
                <a:spcPct val="150000"/>
              </a:lnSpc>
              <a:buSzPts val="1000"/>
              <a:buFont typeface="Arial" panose="020B0604020202020204" pitchFamily="34" charset="0"/>
              <a:buChar char="•"/>
              <a:tabLst>
                <a:tab pos="742950" algn="l"/>
              </a:tabLst>
            </a:pPr>
            <a:r>
              <a:rPr lang="en-GB" b="1" dirty="0">
                <a:effectLst/>
              </a:rPr>
              <a:t>A significant number of people dedicate 3 to 5 hours to personal and family responsibilities while working remotely.</a:t>
            </a:r>
          </a:p>
          <a:p>
            <a:pPr marL="800100" lvl="1" indent="-228600">
              <a:lnSpc>
                <a:spcPct val="150000"/>
              </a:lnSpc>
              <a:buSzPts val="1000"/>
              <a:buFont typeface="Arial" panose="020B0604020202020204" pitchFamily="34" charset="0"/>
              <a:buChar char="•"/>
              <a:tabLst>
                <a:tab pos="742950" algn="l"/>
              </a:tabLst>
            </a:pPr>
            <a:r>
              <a:rPr lang="en-GB" b="1" dirty="0">
                <a:effectLst/>
              </a:rPr>
              <a:t>The curve drops after this, indicating fewer people spend over 6-7 hours on family-related tasks while working remotely.</a:t>
            </a:r>
          </a:p>
          <a:p>
            <a:pPr marL="342900" marR="0" lvl="0" indent="-228600">
              <a:lnSpc>
                <a:spcPct val="150000"/>
              </a:lnSpc>
              <a:spcBef>
                <a:spcPts val="0"/>
              </a:spcBef>
              <a:spcAft>
                <a:spcPts val="0"/>
              </a:spcAft>
              <a:buSzPts val="1000"/>
              <a:buFont typeface="Arial" panose="020B0604020202020204" pitchFamily="34" charset="0"/>
              <a:buChar char="•"/>
              <a:tabLst>
                <a:tab pos="742950" algn="l"/>
              </a:tabLst>
            </a:pPr>
            <a:r>
              <a:rPr lang="en-GB" b="1" dirty="0">
                <a:solidFill>
                  <a:srgbClr val="C00000"/>
                </a:solidFill>
                <a:effectLst/>
              </a:rPr>
              <a:t>Workplace:</a:t>
            </a:r>
          </a:p>
          <a:p>
            <a:pPr marL="800100" lvl="1" indent="-228600">
              <a:lnSpc>
                <a:spcPct val="150000"/>
              </a:lnSpc>
              <a:buSzPts val="1000"/>
              <a:buFont typeface="Arial" panose="020B0604020202020204" pitchFamily="34" charset="0"/>
              <a:buChar char="•"/>
              <a:tabLst>
                <a:tab pos="742950" algn="l"/>
              </a:tabLst>
            </a:pPr>
            <a:r>
              <a:rPr lang="en-GB" b="1" dirty="0">
                <a:effectLst/>
              </a:rPr>
              <a:t>For those working on-site, the number of personal and family hours is considerably lower, with most people spending 1 to 2 hours during workdays. The distribution also drops sharply after that.</a:t>
            </a:r>
            <a:endParaRPr lang="en-US" b="1" dirty="0"/>
          </a:p>
        </p:txBody>
      </p:sp>
    </p:spTree>
    <p:extLst>
      <p:ext uri="{BB962C8B-B14F-4D97-AF65-F5344CB8AC3E}">
        <p14:creationId xmlns:p14="http://schemas.microsoft.com/office/powerpoint/2010/main" val="33831476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613B4A9-1C7C-4729-A016-AB42D39794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0126CE86-E3AD-37DA-F55F-FDFAE4CEF560}"/>
              </a:ext>
            </a:extLst>
          </p:cNvPr>
          <p:cNvPicPr>
            <a:picLocks noChangeAspect="1"/>
          </p:cNvPicPr>
          <p:nvPr/>
        </p:nvPicPr>
        <p:blipFill>
          <a:blip r:embed="rId2"/>
          <a:srcRect t="6297" r="1" b="7095"/>
          <a:stretch/>
        </p:blipFill>
        <p:spPr>
          <a:xfrm>
            <a:off x="7884160" y="10"/>
            <a:ext cx="4307840" cy="6857990"/>
          </a:xfrm>
          <a:custGeom>
            <a:avLst/>
            <a:gdLst/>
            <a:ahLst/>
            <a:cxnLst/>
            <a:rect l="l" t="t" r="r" b="b"/>
            <a:pathLst>
              <a:path w="11862684" h="6858000">
                <a:moveTo>
                  <a:pt x="1047342" y="0"/>
                </a:moveTo>
                <a:lnTo>
                  <a:pt x="4590463" y="0"/>
                </a:lnTo>
                <a:lnTo>
                  <a:pt x="5499874" y="0"/>
                </a:lnTo>
                <a:lnTo>
                  <a:pt x="5723425" y="0"/>
                </a:lnTo>
                <a:lnTo>
                  <a:pt x="7580390" y="0"/>
                </a:lnTo>
                <a:lnTo>
                  <a:pt x="7747884" y="0"/>
                </a:lnTo>
                <a:lnTo>
                  <a:pt x="7824084" y="0"/>
                </a:lnTo>
                <a:lnTo>
                  <a:pt x="11862684" y="0"/>
                </a:lnTo>
                <a:lnTo>
                  <a:pt x="11862684" y="6858000"/>
                </a:lnTo>
                <a:lnTo>
                  <a:pt x="7824084" y="6858000"/>
                </a:lnTo>
                <a:lnTo>
                  <a:pt x="7747884" y="6858000"/>
                </a:lnTo>
                <a:lnTo>
                  <a:pt x="7580390" y="6858000"/>
                </a:lnTo>
                <a:lnTo>
                  <a:pt x="5723425" y="6858000"/>
                </a:lnTo>
                <a:lnTo>
                  <a:pt x="5499874" y="6858000"/>
                </a:lnTo>
                <a:lnTo>
                  <a:pt x="4590463" y="6858000"/>
                </a:lnTo>
                <a:lnTo>
                  <a:pt x="1654188" y="6858000"/>
                </a:lnTo>
                <a:cubicBezTo>
                  <a:pt x="1530404" y="6786859"/>
                  <a:pt x="1412658" y="6701489"/>
                  <a:pt x="1279816" y="6658805"/>
                </a:cubicBezTo>
                <a:cubicBezTo>
                  <a:pt x="1189242" y="6630349"/>
                  <a:pt x="1101686" y="6580550"/>
                  <a:pt x="1116783" y="6431153"/>
                </a:cubicBezTo>
                <a:cubicBezTo>
                  <a:pt x="1119802" y="6388469"/>
                  <a:pt x="1095648" y="6356456"/>
                  <a:pt x="1059419" y="6367127"/>
                </a:cubicBezTo>
                <a:cubicBezTo>
                  <a:pt x="989979" y="6388469"/>
                  <a:pt x="956768" y="6327999"/>
                  <a:pt x="917520" y="6281757"/>
                </a:cubicBezTo>
                <a:cubicBezTo>
                  <a:pt x="848079" y="6199945"/>
                  <a:pt x="781658" y="6114575"/>
                  <a:pt x="669950" y="6100347"/>
                </a:cubicBezTo>
                <a:cubicBezTo>
                  <a:pt x="691084" y="6036320"/>
                  <a:pt x="727312" y="6043434"/>
                  <a:pt x="760524" y="6057663"/>
                </a:cubicBezTo>
                <a:cubicBezTo>
                  <a:pt x="848079" y="6093234"/>
                  <a:pt x="935634" y="6132361"/>
                  <a:pt x="1023188" y="6167932"/>
                </a:cubicBezTo>
                <a:cubicBezTo>
                  <a:pt x="1080552" y="6189274"/>
                  <a:pt x="1137916" y="6221287"/>
                  <a:pt x="1213395" y="6196388"/>
                </a:cubicBezTo>
                <a:cubicBezTo>
                  <a:pt x="1146974" y="6068335"/>
                  <a:pt x="1035266" y="6043434"/>
                  <a:pt x="944692" y="6004307"/>
                </a:cubicBezTo>
                <a:cubicBezTo>
                  <a:pt x="832982" y="5954508"/>
                  <a:pt x="766562" y="5862025"/>
                  <a:pt x="685045" y="5755314"/>
                </a:cubicBezTo>
                <a:cubicBezTo>
                  <a:pt x="766562" y="5726858"/>
                  <a:pt x="817887" y="5805112"/>
                  <a:pt x="884310" y="5801555"/>
                </a:cubicBezTo>
                <a:cubicBezTo>
                  <a:pt x="887328" y="5790884"/>
                  <a:pt x="893366" y="5769542"/>
                  <a:pt x="893366" y="5769542"/>
                </a:cubicBezTo>
                <a:cubicBezTo>
                  <a:pt x="784676" y="5712629"/>
                  <a:pt x="736372" y="5605917"/>
                  <a:pt x="718256" y="5474306"/>
                </a:cubicBezTo>
                <a:cubicBezTo>
                  <a:pt x="712218" y="5406721"/>
                  <a:pt x="672970" y="5385379"/>
                  <a:pt x="633720" y="5353367"/>
                </a:cubicBezTo>
                <a:cubicBezTo>
                  <a:pt x="500878" y="5243097"/>
                  <a:pt x="358980" y="5143500"/>
                  <a:pt x="247270" y="4994104"/>
                </a:cubicBezTo>
                <a:cubicBezTo>
                  <a:pt x="377094" y="5011889"/>
                  <a:pt x="479744" y="5111487"/>
                  <a:pt x="615606" y="5154171"/>
                </a:cubicBezTo>
                <a:cubicBezTo>
                  <a:pt x="506917" y="4990547"/>
                  <a:pt x="365016" y="4905177"/>
                  <a:pt x="235194" y="4805580"/>
                </a:cubicBezTo>
                <a:cubicBezTo>
                  <a:pt x="174810" y="4759339"/>
                  <a:pt x="120468" y="4702425"/>
                  <a:pt x="51026" y="4677526"/>
                </a:cubicBezTo>
                <a:cubicBezTo>
                  <a:pt x="26873" y="4670412"/>
                  <a:pt x="-15396" y="4652628"/>
                  <a:pt x="5740" y="4602828"/>
                </a:cubicBezTo>
                <a:cubicBezTo>
                  <a:pt x="23854" y="4560144"/>
                  <a:pt x="57065" y="4574373"/>
                  <a:pt x="87257" y="4585042"/>
                </a:cubicBezTo>
                <a:cubicBezTo>
                  <a:pt x="159715" y="4613499"/>
                  <a:pt x="238213" y="4613499"/>
                  <a:pt x="337844" y="4613499"/>
                </a:cubicBezTo>
                <a:cubicBezTo>
                  <a:pt x="253310" y="4478331"/>
                  <a:pt x="99332" y="4521016"/>
                  <a:pt x="26873" y="4378734"/>
                </a:cubicBezTo>
                <a:cubicBezTo>
                  <a:pt x="117448" y="4353835"/>
                  <a:pt x="186888" y="4403633"/>
                  <a:pt x="259346" y="4414305"/>
                </a:cubicBezTo>
                <a:cubicBezTo>
                  <a:pt x="325769" y="4424975"/>
                  <a:pt x="340863" y="4400076"/>
                  <a:pt x="325769" y="4321821"/>
                </a:cubicBezTo>
                <a:cubicBezTo>
                  <a:pt x="301616" y="4200882"/>
                  <a:pt x="337844" y="4140411"/>
                  <a:pt x="434458" y="4172424"/>
                </a:cubicBezTo>
                <a:cubicBezTo>
                  <a:pt x="525031" y="4204438"/>
                  <a:pt x="534089" y="4158196"/>
                  <a:pt x="509936" y="4090612"/>
                </a:cubicBezTo>
                <a:cubicBezTo>
                  <a:pt x="473706" y="3991015"/>
                  <a:pt x="512954" y="3912759"/>
                  <a:pt x="540128" y="3827390"/>
                </a:cubicBezTo>
                <a:cubicBezTo>
                  <a:pt x="582395" y="3699337"/>
                  <a:pt x="564281" y="3635309"/>
                  <a:pt x="476725" y="3539269"/>
                </a:cubicBezTo>
                <a:cubicBezTo>
                  <a:pt x="425400" y="3485914"/>
                  <a:pt x="374074" y="3439672"/>
                  <a:pt x="301616" y="3393429"/>
                </a:cubicBezTo>
                <a:cubicBezTo>
                  <a:pt x="467668" y="3368530"/>
                  <a:pt x="295577" y="3283162"/>
                  <a:pt x="352940" y="3229805"/>
                </a:cubicBezTo>
                <a:cubicBezTo>
                  <a:pt x="470686" y="3208463"/>
                  <a:pt x="564281" y="3379202"/>
                  <a:pt x="724294" y="3329402"/>
                </a:cubicBezTo>
                <a:cubicBezTo>
                  <a:pt x="531070" y="3183563"/>
                  <a:pt x="313691" y="3137322"/>
                  <a:pt x="171792" y="2941684"/>
                </a:cubicBezTo>
                <a:cubicBezTo>
                  <a:pt x="205002" y="2899000"/>
                  <a:pt x="238213" y="2941684"/>
                  <a:pt x="265385" y="2923898"/>
                </a:cubicBezTo>
                <a:cubicBezTo>
                  <a:pt x="265385" y="2913227"/>
                  <a:pt x="582395" y="2980812"/>
                  <a:pt x="600510" y="2703362"/>
                </a:cubicBezTo>
                <a:cubicBezTo>
                  <a:pt x="606548" y="2703362"/>
                  <a:pt x="612587" y="2703362"/>
                  <a:pt x="618624" y="2692689"/>
                </a:cubicBezTo>
                <a:cubicBezTo>
                  <a:pt x="651834" y="2653563"/>
                  <a:pt x="621644" y="2561080"/>
                  <a:pt x="675988" y="2553965"/>
                </a:cubicBezTo>
                <a:cubicBezTo>
                  <a:pt x="736372" y="2546851"/>
                  <a:pt x="793735" y="2514837"/>
                  <a:pt x="857136" y="2532623"/>
                </a:cubicBezTo>
                <a:cubicBezTo>
                  <a:pt x="905443" y="2546851"/>
                  <a:pt x="956768" y="2564636"/>
                  <a:pt x="1008094" y="2564636"/>
                </a:cubicBezTo>
                <a:cubicBezTo>
                  <a:pt x="1062438" y="2564636"/>
                  <a:pt x="1137916" y="2685576"/>
                  <a:pt x="1171128" y="2525509"/>
                </a:cubicBezTo>
                <a:cubicBezTo>
                  <a:pt x="1171128" y="2518395"/>
                  <a:pt x="1264720" y="2536181"/>
                  <a:pt x="1316045" y="2543294"/>
                </a:cubicBezTo>
                <a:cubicBezTo>
                  <a:pt x="1358314" y="2550408"/>
                  <a:pt x="1409640" y="2582422"/>
                  <a:pt x="1439830" y="2518395"/>
                </a:cubicBezTo>
                <a:cubicBezTo>
                  <a:pt x="1454926" y="2479267"/>
                  <a:pt x="1382466" y="2408126"/>
                  <a:pt x="1319065" y="2401012"/>
                </a:cubicBezTo>
                <a:cubicBezTo>
                  <a:pt x="1261702" y="2393898"/>
                  <a:pt x="1204338" y="2386784"/>
                  <a:pt x="1149994" y="2401012"/>
                </a:cubicBezTo>
                <a:cubicBezTo>
                  <a:pt x="1083572" y="2418796"/>
                  <a:pt x="1047342" y="2390340"/>
                  <a:pt x="1029227" y="2326314"/>
                </a:cubicBezTo>
                <a:cubicBezTo>
                  <a:pt x="1008094" y="2258731"/>
                  <a:pt x="968844" y="2223159"/>
                  <a:pt x="914500" y="2191146"/>
                </a:cubicBezTo>
                <a:cubicBezTo>
                  <a:pt x="781658" y="2112891"/>
                  <a:pt x="654854" y="2020407"/>
                  <a:pt x="509936" y="1974165"/>
                </a:cubicBezTo>
                <a:cubicBezTo>
                  <a:pt x="482764" y="1967051"/>
                  <a:pt x="449553" y="1952823"/>
                  <a:pt x="437476" y="1892353"/>
                </a:cubicBezTo>
                <a:cubicBezTo>
                  <a:pt x="829964" y="1984836"/>
                  <a:pt x="1186222" y="2223159"/>
                  <a:pt x="1590788" y="2208931"/>
                </a:cubicBezTo>
                <a:cubicBezTo>
                  <a:pt x="1482098" y="2134233"/>
                  <a:pt x="1352276" y="2130676"/>
                  <a:pt x="1234528" y="2077320"/>
                </a:cubicBezTo>
                <a:cubicBezTo>
                  <a:pt x="1319065" y="2038192"/>
                  <a:pt x="1397562" y="2080877"/>
                  <a:pt x="1476060" y="2102219"/>
                </a:cubicBezTo>
                <a:cubicBezTo>
                  <a:pt x="1542482" y="2120004"/>
                  <a:pt x="1602864" y="2123562"/>
                  <a:pt x="1608902" y="2013292"/>
                </a:cubicBezTo>
                <a:cubicBezTo>
                  <a:pt x="1608902" y="2002622"/>
                  <a:pt x="1608902" y="1995507"/>
                  <a:pt x="1608902" y="1984836"/>
                </a:cubicBezTo>
                <a:cubicBezTo>
                  <a:pt x="1584749" y="1938595"/>
                  <a:pt x="1551538" y="1917252"/>
                  <a:pt x="1509271" y="1903025"/>
                </a:cubicBezTo>
                <a:cubicBezTo>
                  <a:pt x="1485118" y="1895910"/>
                  <a:pt x="1451907" y="1881683"/>
                  <a:pt x="1451907" y="1849668"/>
                </a:cubicBezTo>
                <a:cubicBezTo>
                  <a:pt x="1454926" y="1728729"/>
                  <a:pt x="1373409" y="1693158"/>
                  <a:pt x="1294912" y="1657587"/>
                </a:cubicBezTo>
                <a:cubicBezTo>
                  <a:pt x="1337180" y="1597117"/>
                  <a:pt x="1373409" y="1639802"/>
                  <a:pt x="1406620" y="1636245"/>
                </a:cubicBezTo>
                <a:cubicBezTo>
                  <a:pt x="1427754" y="1632688"/>
                  <a:pt x="1448887" y="1629132"/>
                  <a:pt x="1448887" y="1597117"/>
                </a:cubicBezTo>
                <a:cubicBezTo>
                  <a:pt x="1448887" y="1572219"/>
                  <a:pt x="1439830" y="1540204"/>
                  <a:pt x="1418696" y="1540204"/>
                </a:cubicBezTo>
                <a:cubicBezTo>
                  <a:pt x="1285854" y="1536647"/>
                  <a:pt x="1210375" y="1365909"/>
                  <a:pt x="1071494" y="1365909"/>
                </a:cubicBezTo>
                <a:cubicBezTo>
                  <a:pt x="986960" y="1365909"/>
                  <a:pt x="1113764" y="1269868"/>
                  <a:pt x="1044324" y="1230741"/>
                </a:cubicBezTo>
                <a:cubicBezTo>
                  <a:pt x="1029227" y="1220069"/>
                  <a:pt x="1086591" y="1205842"/>
                  <a:pt x="1110744" y="1209399"/>
                </a:cubicBezTo>
                <a:cubicBezTo>
                  <a:pt x="1134897" y="1212955"/>
                  <a:pt x="1156032" y="1237855"/>
                  <a:pt x="1186222" y="1220069"/>
                </a:cubicBezTo>
                <a:cubicBezTo>
                  <a:pt x="1201318" y="1156043"/>
                  <a:pt x="1162069" y="1131144"/>
                  <a:pt x="1125840" y="1113358"/>
                </a:cubicBezTo>
                <a:cubicBezTo>
                  <a:pt x="1047342" y="1070674"/>
                  <a:pt x="968844" y="1020875"/>
                  <a:pt x="881290" y="1006647"/>
                </a:cubicBezTo>
                <a:cubicBezTo>
                  <a:pt x="851099" y="1003089"/>
                  <a:pt x="832982" y="985305"/>
                  <a:pt x="836002" y="949734"/>
                </a:cubicBezTo>
                <a:cubicBezTo>
                  <a:pt x="842040" y="903491"/>
                  <a:pt x="872232" y="917720"/>
                  <a:pt x="896385" y="921277"/>
                </a:cubicBezTo>
                <a:cubicBezTo>
                  <a:pt x="911482" y="924835"/>
                  <a:pt x="926577" y="935506"/>
                  <a:pt x="941672" y="910606"/>
                </a:cubicBezTo>
                <a:cubicBezTo>
                  <a:pt x="588434" y="658055"/>
                  <a:pt x="401247" y="672284"/>
                  <a:pt x="5740" y="465975"/>
                </a:cubicBezTo>
                <a:cubicBezTo>
                  <a:pt x="93294" y="426847"/>
                  <a:pt x="156696" y="455303"/>
                  <a:pt x="217079" y="462417"/>
                </a:cubicBezTo>
                <a:cubicBezTo>
                  <a:pt x="368036" y="480203"/>
                  <a:pt x="274442" y="512216"/>
                  <a:pt x="425400" y="533558"/>
                </a:cubicBezTo>
                <a:cubicBezTo>
                  <a:pt x="497860" y="544229"/>
                  <a:pt x="564281" y="579800"/>
                  <a:pt x="645798" y="522887"/>
                </a:cubicBezTo>
                <a:cubicBezTo>
                  <a:pt x="700142" y="483759"/>
                  <a:pt x="787696" y="526444"/>
                  <a:pt x="854118" y="558458"/>
                </a:cubicBezTo>
                <a:cubicBezTo>
                  <a:pt x="908462" y="586915"/>
                  <a:pt x="962806" y="594028"/>
                  <a:pt x="1035266" y="558458"/>
                </a:cubicBezTo>
                <a:cubicBezTo>
                  <a:pt x="968844" y="537116"/>
                  <a:pt x="917520" y="519330"/>
                  <a:pt x="866193" y="505101"/>
                </a:cubicBezTo>
                <a:cubicBezTo>
                  <a:pt x="823926" y="494431"/>
                  <a:pt x="799772" y="469532"/>
                  <a:pt x="802792" y="416176"/>
                </a:cubicBezTo>
                <a:cubicBezTo>
                  <a:pt x="802792" y="387720"/>
                  <a:pt x="793735" y="348592"/>
                  <a:pt x="823926" y="334364"/>
                </a:cubicBezTo>
                <a:cubicBezTo>
                  <a:pt x="848079" y="320135"/>
                  <a:pt x="881290" y="334364"/>
                  <a:pt x="893366" y="359262"/>
                </a:cubicBezTo>
                <a:cubicBezTo>
                  <a:pt x="908462" y="405504"/>
                  <a:pt x="923557" y="448189"/>
                  <a:pt x="974883" y="451747"/>
                </a:cubicBezTo>
                <a:cubicBezTo>
                  <a:pt x="1044324" y="458860"/>
                  <a:pt x="1005074" y="430405"/>
                  <a:pt x="992998" y="394834"/>
                </a:cubicBezTo>
                <a:cubicBezTo>
                  <a:pt x="980921" y="355706"/>
                  <a:pt x="1017152" y="345034"/>
                  <a:pt x="1041304" y="352148"/>
                </a:cubicBezTo>
                <a:cubicBezTo>
                  <a:pt x="1131878" y="384162"/>
                  <a:pt x="1225472" y="327250"/>
                  <a:pt x="1319065" y="373491"/>
                </a:cubicBezTo>
                <a:cubicBezTo>
                  <a:pt x="1294912" y="259665"/>
                  <a:pt x="1243586" y="209867"/>
                  <a:pt x="1134897" y="192082"/>
                </a:cubicBezTo>
                <a:cubicBezTo>
                  <a:pt x="1095648" y="188525"/>
                  <a:pt x="1053380" y="195638"/>
                  <a:pt x="1017152" y="163625"/>
                </a:cubicBezTo>
                <a:cubicBezTo>
                  <a:pt x="996016" y="145839"/>
                  <a:pt x="974883" y="124497"/>
                  <a:pt x="989979" y="88927"/>
                </a:cubicBezTo>
                <a:cubicBezTo>
                  <a:pt x="999036" y="64027"/>
                  <a:pt x="1023188" y="64027"/>
                  <a:pt x="1044324" y="71141"/>
                </a:cubicBezTo>
                <a:cubicBezTo>
                  <a:pt x="1131878" y="110269"/>
                  <a:pt x="1225472" y="120941"/>
                  <a:pt x="1316045" y="135168"/>
                </a:cubicBezTo>
                <a:cubicBezTo>
                  <a:pt x="1331142" y="138725"/>
                  <a:pt x="1346237" y="145839"/>
                  <a:pt x="1361334" y="110269"/>
                </a:cubicBezTo>
                <a:cubicBezTo>
                  <a:pt x="1255664" y="78255"/>
                  <a:pt x="1153012" y="35571"/>
                  <a:pt x="1047342" y="0"/>
                </a:cubicBezTo>
                <a:close/>
              </a:path>
            </a:pathLst>
          </a:custGeom>
        </p:spPr>
      </p:pic>
      <p:sp>
        <p:nvSpPr>
          <p:cNvPr id="2" name="TextBox 1">
            <a:extLst>
              <a:ext uri="{FF2B5EF4-FFF2-40B4-BE49-F238E27FC236}">
                <a16:creationId xmlns:a16="http://schemas.microsoft.com/office/drawing/2014/main" id="{A2556C61-D56B-93B7-6AF1-8133C724E1B2}"/>
              </a:ext>
            </a:extLst>
          </p:cNvPr>
          <p:cNvSpPr txBox="1"/>
          <p:nvPr/>
        </p:nvSpPr>
        <p:spPr>
          <a:xfrm>
            <a:off x="195025" y="1498937"/>
            <a:ext cx="7992364" cy="4185761"/>
          </a:xfrm>
          <a:prstGeom prst="rect">
            <a:avLst/>
          </a:prstGeom>
          <a:noFill/>
        </p:spPr>
        <p:txBody>
          <a:bodyPr wrap="square">
            <a:spAutoFit/>
          </a:bodyPr>
          <a:lstStyle/>
          <a:p>
            <a:r>
              <a:rPr lang="en-US" sz="5200" b="1" dirty="0">
                <a:latin typeface="Amasis MT Pro Black" panose="020F0502020204030204" pitchFamily="18" charset="0"/>
                <a:ea typeface="+mj-ea"/>
                <a:cs typeface="+mj-cs"/>
              </a:rPr>
              <a:t>About Dataset</a:t>
            </a:r>
          </a:p>
          <a:p>
            <a:endParaRPr lang="en-US" dirty="0"/>
          </a:p>
          <a:p>
            <a:pPr marL="457200" indent="-457200">
              <a:buFont typeface="Arial" panose="020B0604020202020204" pitchFamily="34" charset="0"/>
              <a:buChar char="•"/>
            </a:pPr>
            <a:r>
              <a:rPr lang="en-US" sz="2800" dirty="0"/>
              <a:t>Survey results of </a:t>
            </a:r>
            <a:r>
              <a:rPr lang="en-US" sz="2800" b="1" dirty="0"/>
              <a:t>1,500 remote workers</a:t>
            </a:r>
          </a:p>
          <a:p>
            <a:pPr marL="457200" indent="-457200">
              <a:buFont typeface="Arial" panose="020B0604020202020204" pitchFamily="34" charset="0"/>
              <a:buChar char="•"/>
            </a:pPr>
            <a:r>
              <a:rPr lang="en-US" sz="2800" dirty="0"/>
              <a:t>From the Australian state of New South Wales</a:t>
            </a:r>
          </a:p>
          <a:p>
            <a:pPr marL="457200" indent="-457200">
              <a:buFont typeface="Arial" panose="020B0604020202020204" pitchFamily="34" charset="0"/>
              <a:buChar char="•"/>
            </a:pPr>
            <a:r>
              <a:rPr lang="en-US" sz="2800" dirty="0"/>
              <a:t> Taken in August-September 2020.</a:t>
            </a:r>
          </a:p>
          <a:p>
            <a:pPr marL="457200" indent="-457200">
              <a:buFont typeface="Arial" panose="020B0604020202020204" pitchFamily="34" charset="0"/>
              <a:buChar char="•"/>
            </a:pPr>
            <a:r>
              <a:rPr lang="en-US" sz="2800" dirty="0"/>
              <a:t>Aimed to capture the shift in remote work experiences and attitudes during different stages to gain insights on its long-term implications.</a:t>
            </a:r>
          </a:p>
        </p:txBody>
      </p:sp>
      <p:pic>
        <p:nvPicPr>
          <p:cNvPr id="5" name="Picture 4">
            <a:extLst>
              <a:ext uri="{FF2B5EF4-FFF2-40B4-BE49-F238E27FC236}">
                <a16:creationId xmlns:a16="http://schemas.microsoft.com/office/drawing/2014/main" id="{D83971BB-3A13-8E9A-25A5-426905D85328}"/>
              </a:ext>
            </a:extLst>
          </p:cNvPr>
          <p:cNvPicPr>
            <a:picLocks noChangeAspect="1"/>
          </p:cNvPicPr>
          <p:nvPr/>
        </p:nvPicPr>
        <p:blipFill>
          <a:blip r:embed="rId3"/>
          <a:stretch>
            <a:fillRect/>
          </a:stretch>
        </p:blipFill>
        <p:spPr>
          <a:xfrm>
            <a:off x="195025" y="87333"/>
            <a:ext cx="1072989" cy="993734"/>
          </a:xfrm>
          <a:prstGeom prst="rect">
            <a:avLst/>
          </a:prstGeom>
        </p:spPr>
      </p:pic>
    </p:spTree>
    <p:extLst>
      <p:ext uri="{BB962C8B-B14F-4D97-AF65-F5344CB8AC3E}">
        <p14:creationId xmlns:p14="http://schemas.microsoft.com/office/powerpoint/2010/main" val="239432095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82260AA-7E32-EEB0-D1E5-A5CBB5BD13AD}"/>
              </a:ext>
            </a:extLst>
          </p:cNvPr>
          <p:cNvPicPr>
            <a:picLocks noChangeAspect="1"/>
          </p:cNvPicPr>
          <p:nvPr/>
        </p:nvPicPr>
        <p:blipFill>
          <a:blip r:embed="rId2"/>
          <a:stretch>
            <a:fillRect/>
          </a:stretch>
        </p:blipFill>
        <p:spPr>
          <a:xfrm>
            <a:off x="176691" y="97493"/>
            <a:ext cx="1072989" cy="993734"/>
          </a:xfrm>
          <a:prstGeom prst="rect">
            <a:avLst/>
          </a:prstGeom>
        </p:spPr>
      </p:pic>
      <p:pic>
        <p:nvPicPr>
          <p:cNvPr id="2" name="Picture 1">
            <a:extLst>
              <a:ext uri="{FF2B5EF4-FFF2-40B4-BE49-F238E27FC236}">
                <a16:creationId xmlns:a16="http://schemas.microsoft.com/office/drawing/2014/main" id="{092DE1C7-8AB9-823A-3D1D-D3874F01DD79}"/>
              </a:ext>
            </a:extLst>
          </p:cNvPr>
          <p:cNvPicPr>
            <a:picLocks noChangeAspect="1"/>
          </p:cNvPicPr>
          <p:nvPr/>
        </p:nvPicPr>
        <p:blipFill>
          <a:blip r:embed="rId3"/>
          <a:srcRect l="51303" t="17272" r="585" b="45324"/>
          <a:stretch/>
        </p:blipFill>
        <p:spPr>
          <a:xfrm>
            <a:off x="301558" y="1707205"/>
            <a:ext cx="4902740" cy="4032114"/>
          </a:xfrm>
          <a:prstGeom prst="rect">
            <a:avLst/>
          </a:prstGeom>
        </p:spPr>
      </p:pic>
      <p:sp>
        <p:nvSpPr>
          <p:cNvPr id="3" name="TextBox 2">
            <a:extLst>
              <a:ext uri="{FF2B5EF4-FFF2-40B4-BE49-F238E27FC236}">
                <a16:creationId xmlns:a16="http://schemas.microsoft.com/office/drawing/2014/main" id="{E2873B26-E8F1-1239-0646-ACB06CCE2BCD}"/>
              </a:ext>
            </a:extLst>
          </p:cNvPr>
          <p:cNvSpPr txBox="1"/>
          <p:nvPr/>
        </p:nvSpPr>
        <p:spPr>
          <a:xfrm>
            <a:off x="1417380" y="403234"/>
            <a:ext cx="10683829" cy="1077218"/>
          </a:xfrm>
          <a:prstGeom prst="rect">
            <a:avLst/>
          </a:prstGeom>
          <a:noFill/>
        </p:spPr>
        <p:txBody>
          <a:bodyPr wrap="square" rtlCol="0">
            <a:spAutoFit/>
          </a:bodyPr>
          <a:lstStyle/>
          <a:p>
            <a:r>
              <a:rPr lang="en-GB" sz="3200" b="1" dirty="0">
                <a:solidFill>
                  <a:srgbClr val="0070C0"/>
                </a:solidFill>
                <a:latin typeface="Amasis MT Pro Black" panose="02040A04050005020304" pitchFamily="18" charset="0"/>
                <a:ea typeface="ADLaM Display" panose="02010000000000000000" pitchFamily="2" charset="0"/>
                <a:cs typeface="ADLaM Display" panose="02010000000000000000" pitchFamily="2" charset="0"/>
              </a:rPr>
              <a:t>Preparing for Working Hours (Remote vs. Workplace):</a:t>
            </a:r>
            <a:endParaRPr lang="en-US" sz="3200" b="1" dirty="0">
              <a:solidFill>
                <a:srgbClr val="0070C0"/>
              </a:solidFill>
              <a:latin typeface="Amasis MT Pro Black" panose="02040A04050005020304" pitchFamily="18" charset="0"/>
              <a:ea typeface="ADLaM Display" panose="02010000000000000000" pitchFamily="2" charset="0"/>
              <a:cs typeface="ADLaM Display" panose="02010000000000000000" pitchFamily="2" charset="0"/>
            </a:endParaRPr>
          </a:p>
        </p:txBody>
      </p:sp>
      <p:sp>
        <p:nvSpPr>
          <p:cNvPr id="5" name="TextBox 4">
            <a:extLst>
              <a:ext uri="{FF2B5EF4-FFF2-40B4-BE49-F238E27FC236}">
                <a16:creationId xmlns:a16="http://schemas.microsoft.com/office/drawing/2014/main" id="{D3646EE7-6940-4862-4D71-0526B43EDF7B}"/>
              </a:ext>
            </a:extLst>
          </p:cNvPr>
          <p:cNvSpPr txBox="1"/>
          <p:nvPr/>
        </p:nvSpPr>
        <p:spPr>
          <a:xfrm>
            <a:off x="5204298" y="1504772"/>
            <a:ext cx="6955277" cy="4794765"/>
          </a:xfrm>
          <a:prstGeom prst="rect">
            <a:avLst/>
          </a:prstGeom>
        </p:spPr>
        <p:txBody>
          <a:bodyPr vert="horz" lIns="91440" tIns="45720" rIns="91440" bIns="45720" rtlCol="0">
            <a:normAutofit/>
          </a:bodyPr>
          <a:lstStyle/>
          <a:p>
            <a:pPr marL="342900" marR="0" lvl="0" indent="-228600">
              <a:lnSpc>
                <a:spcPct val="150000"/>
              </a:lnSpc>
              <a:spcBef>
                <a:spcPts val="0"/>
              </a:spcBef>
              <a:spcAft>
                <a:spcPts val="0"/>
              </a:spcAft>
              <a:buSzPts val="1000"/>
              <a:buFont typeface="Arial" panose="020B0604020202020204" pitchFamily="34" charset="0"/>
              <a:buChar char="•"/>
              <a:tabLst>
                <a:tab pos="742950" algn="l"/>
              </a:tabLst>
            </a:pPr>
            <a:r>
              <a:rPr lang="en-GB" b="1" dirty="0">
                <a:solidFill>
                  <a:srgbClr val="C00000"/>
                </a:solidFill>
                <a:effectLst/>
              </a:rPr>
              <a:t>Remote:</a:t>
            </a:r>
          </a:p>
          <a:p>
            <a:pPr marL="800100" lvl="1" indent="-228600">
              <a:lnSpc>
                <a:spcPct val="150000"/>
              </a:lnSpc>
              <a:buSzPts val="1000"/>
              <a:buFont typeface="Arial" panose="020B0604020202020204" pitchFamily="34" charset="0"/>
              <a:buChar char="•"/>
              <a:tabLst>
                <a:tab pos="742950" algn="l"/>
              </a:tabLst>
            </a:pPr>
            <a:r>
              <a:rPr lang="en-GB" b="1" dirty="0">
                <a:effectLst/>
              </a:rPr>
              <a:t>Most people spend very little time preparing for remote working hours. The graph shows a peak around 1 hour or less.</a:t>
            </a:r>
          </a:p>
          <a:p>
            <a:pPr marL="342900" marR="0" lvl="0" indent="-228600">
              <a:lnSpc>
                <a:spcPct val="150000"/>
              </a:lnSpc>
              <a:spcBef>
                <a:spcPts val="0"/>
              </a:spcBef>
              <a:spcAft>
                <a:spcPts val="0"/>
              </a:spcAft>
              <a:buSzPts val="1000"/>
              <a:buFont typeface="Arial" panose="020B0604020202020204" pitchFamily="34" charset="0"/>
              <a:buChar char="•"/>
              <a:tabLst>
                <a:tab pos="742950" algn="l"/>
              </a:tabLst>
            </a:pPr>
            <a:r>
              <a:rPr lang="en-GB" b="1" dirty="0">
                <a:solidFill>
                  <a:srgbClr val="C00000"/>
                </a:solidFill>
                <a:effectLst/>
              </a:rPr>
              <a:t>Workplace:</a:t>
            </a:r>
          </a:p>
          <a:p>
            <a:pPr marL="800100" lvl="1" indent="-228600">
              <a:lnSpc>
                <a:spcPct val="150000"/>
              </a:lnSpc>
              <a:buSzPts val="1000"/>
              <a:buFont typeface="Arial" panose="020B0604020202020204" pitchFamily="34" charset="0"/>
              <a:buChar char="•"/>
              <a:tabLst>
                <a:tab pos="742950" algn="l"/>
              </a:tabLst>
            </a:pPr>
            <a:r>
              <a:rPr lang="en-GB" b="1" dirty="0">
                <a:effectLst/>
              </a:rPr>
              <a:t>For on-site work, the preparation time is more spread, with a notable peak around 1-2 hours, reflecting more time spent commuting or getting ready for the workplace compared to remote work.</a:t>
            </a:r>
            <a:endParaRPr lang="en-US" b="1" dirty="0"/>
          </a:p>
        </p:txBody>
      </p:sp>
    </p:spTree>
    <p:extLst>
      <p:ext uri="{BB962C8B-B14F-4D97-AF65-F5344CB8AC3E}">
        <p14:creationId xmlns:p14="http://schemas.microsoft.com/office/powerpoint/2010/main" val="17392811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82260AA-7E32-EEB0-D1E5-A5CBB5BD13AD}"/>
              </a:ext>
            </a:extLst>
          </p:cNvPr>
          <p:cNvPicPr>
            <a:picLocks noChangeAspect="1"/>
          </p:cNvPicPr>
          <p:nvPr/>
        </p:nvPicPr>
        <p:blipFill>
          <a:blip r:embed="rId2"/>
          <a:stretch>
            <a:fillRect/>
          </a:stretch>
        </p:blipFill>
        <p:spPr>
          <a:xfrm>
            <a:off x="176691" y="97493"/>
            <a:ext cx="1072989" cy="993734"/>
          </a:xfrm>
          <a:prstGeom prst="rect">
            <a:avLst/>
          </a:prstGeom>
        </p:spPr>
      </p:pic>
      <p:pic>
        <p:nvPicPr>
          <p:cNvPr id="2" name="Picture 1">
            <a:extLst>
              <a:ext uri="{FF2B5EF4-FFF2-40B4-BE49-F238E27FC236}">
                <a16:creationId xmlns:a16="http://schemas.microsoft.com/office/drawing/2014/main" id="{092DE1C7-8AB9-823A-3D1D-D3874F01DD79}"/>
              </a:ext>
            </a:extLst>
          </p:cNvPr>
          <p:cNvPicPr>
            <a:picLocks noChangeAspect="1"/>
          </p:cNvPicPr>
          <p:nvPr/>
        </p:nvPicPr>
        <p:blipFill>
          <a:blip r:embed="rId3"/>
          <a:srcRect l="51223" t="54125"/>
          <a:stretch/>
        </p:blipFill>
        <p:spPr>
          <a:xfrm>
            <a:off x="252918" y="2140083"/>
            <a:ext cx="4931926" cy="3842427"/>
          </a:xfrm>
          <a:prstGeom prst="rect">
            <a:avLst/>
          </a:prstGeom>
        </p:spPr>
      </p:pic>
      <p:sp>
        <p:nvSpPr>
          <p:cNvPr id="3" name="TextBox 2">
            <a:extLst>
              <a:ext uri="{FF2B5EF4-FFF2-40B4-BE49-F238E27FC236}">
                <a16:creationId xmlns:a16="http://schemas.microsoft.com/office/drawing/2014/main" id="{DBC4DA56-6319-E5BB-6FCE-E5D83C170B5E}"/>
              </a:ext>
            </a:extLst>
          </p:cNvPr>
          <p:cNvSpPr txBox="1"/>
          <p:nvPr/>
        </p:nvSpPr>
        <p:spPr>
          <a:xfrm>
            <a:off x="1417380" y="403234"/>
            <a:ext cx="10683829" cy="1077218"/>
          </a:xfrm>
          <a:prstGeom prst="rect">
            <a:avLst/>
          </a:prstGeom>
          <a:noFill/>
        </p:spPr>
        <p:txBody>
          <a:bodyPr wrap="square" rtlCol="0">
            <a:spAutoFit/>
          </a:bodyPr>
          <a:lstStyle/>
          <a:p>
            <a:r>
              <a:rPr lang="en-GB" sz="3200" b="1" dirty="0">
                <a:solidFill>
                  <a:srgbClr val="0070C0"/>
                </a:solidFill>
                <a:latin typeface="Amasis MT Pro Black" panose="02040A04050005020304" pitchFamily="18" charset="0"/>
                <a:ea typeface="ADLaM Display" panose="02010000000000000000" pitchFamily="2" charset="0"/>
                <a:cs typeface="ADLaM Display" panose="02010000000000000000" pitchFamily="2" charset="0"/>
              </a:rPr>
              <a:t>Caring and Domestic Responsibilities (Remote vs. Workplace):</a:t>
            </a:r>
            <a:endParaRPr lang="en-US" sz="3200" b="1" dirty="0">
              <a:solidFill>
                <a:srgbClr val="0070C0"/>
              </a:solidFill>
              <a:latin typeface="Amasis MT Pro Black" panose="02040A04050005020304" pitchFamily="18" charset="0"/>
              <a:ea typeface="ADLaM Display" panose="02010000000000000000" pitchFamily="2" charset="0"/>
              <a:cs typeface="ADLaM Display" panose="02010000000000000000" pitchFamily="2" charset="0"/>
            </a:endParaRPr>
          </a:p>
        </p:txBody>
      </p:sp>
      <p:sp>
        <p:nvSpPr>
          <p:cNvPr id="5" name="TextBox 4">
            <a:extLst>
              <a:ext uri="{FF2B5EF4-FFF2-40B4-BE49-F238E27FC236}">
                <a16:creationId xmlns:a16="http://schemas.microsoft.com/office/drawing/2014/main" id="{56D0D058-1B23-349A-D556-12806D0297D6}"/>
              </a:ext>
            </a:extLst>
          </p:cNvPr>
          <p:cNvSpPr txBox="1"/>
          <p:nvPr/>
        </p:nvSpPr>
        <p:spPr>
          <a:xfrm>
            <a:off x="5145932" y="1995141"/>
            <a:ext cx="6955277" cy="4794765"/>
          </a:xfrm>
          <a:prstGeom prst="rect">
            <a:avLst/>
          </a:prstGeom>
        </p:spPr>
        <p:txBody>
          <a:bodyPr vert="horz" lIns="91440" tIns="45720" rIns="91440" bIns="45720" rtlCol="0">
            <a:normAutofit/>
          </a:bodyPr>
          <a:lstStyle/>
          <a:p>
            <a:pPr marL="342900" marR="0" lvl="0" indent="-228600">
              <a:lnSpc>
                <a:spcPct val="150000"/>
              </a:lnSpc>
              <a:spcBef>
                <a:spcPts val="0"/>
              </a:spcBef>
              <a:spcAft>
                <a:spcPts val="0"/>
              </a:spcAft>
              <a:buSzPts val="1000"/>
              <a:buFont typeface="Arial" panose="020B0604020202020204" pitchFamily="34" charset="0"/>
              <a:buChar char="•"/>
              <a:tabLst>
                <a:tab pos="742950" algn="l"/>
              </a:tabLst>
            </a:pPr>
            <a:r>
              <a:rPr lang="en-GB" b="1" dirty="0">
                <a:solidFill>
                  <a:srgbClr val="C00000"/>
                </a:solidFill>
                <a:effectLst/>
              </a:rPr>
              <a:t>Remote:</a:t>
            </a:r>
          </a:p>
          <a:p>
            <a:pPr marL="800100" lvl="1" indent="-228600">
              <a:lnSpc>
                <a:spcPct val="150000"/>
              </a:lnSpc>
              <a:buSzPts val="1000"/>
              <a:buFont typeface="Arial" panose="020B0604020202020204" pitchFamily="34" charset="0"/>
              <a:buChar char="•"/>
              <a:tabLst>
                <a:tab pos="742950" algn="l"/>
              </a:tabLst>
            </a:pPr>
            <a:r>
              <a:rPr lang="en-GB" b="1" dirty="0">
                <a:effectLst/>
              </a:rPr>
              <a:t>Employees working remotely spend more time on caring and domestic responsibilities, with a notable spread up to 20 hours in some cases, but most responses fall around 1-5 hours.</a:t>
            </a:r>
          </a:p>
          <a:p>
            <a:pPr marL="342900" marR="0" lvl="0" indent="-228600">
              <a:lnSpc>
                <a:spcPct val="150000"/>
              </a:lnSpc>
              <a:spcBef>
                <a:spcPts val="0"/>
              </a:spcBef>
              <a:spcAft>
                <a:spcPts val="0"/>
              </a:spcAft>
              <a:buSzPts val="1000"/>
              <a:buFont typeface="Arial" panose="020B0604020202020204" pitchFamily="34" charset="0"/>
              <a:buChar char="•"/>
              <a:tabLst>
                <a:tab pos="742950" algn="l"/>
              </a:tabLst>
            </a:pPr>
            <a:r>
              <a:rPr lang="en-GB" b="1" dirty="0">
                <a:solidFill>
                  <a:srgbClr val="C00000"/>
                </a:solidFill>
                <a:effectLst/>
              </a:rPr>
              <a:t>Workplace:</a:t>
            </a:r>
          </a:p>
          <a:p>
            <a:pPr marL="800100" lvl="1" indent="-228600">
              <a:lnSpc>
                <a:spcPct val="150000"/>
              </a:lnSpc>
              <a:buSzPts val="1000"/>
              <a:buFont typeface="Arial" panose="020B0604020202020204" pitchFamily="34" charset="0"/>
              <a:buChar char="•"/>
              <a:tabLst>
                <a:tab pos="742950" algn="l"/>
              </a:tabLst>
            </a:pPr>
            <a:r>
              <a:rPr lang="en-GB" b="1" dirty="0">
                <a:effectLst/>
              </a:rPr>
              <a:t>In the workplace setting, the time spent on these responsibilities is much lower, concentrated mostly in the 0-3 hour range, indicating that domestic tasks are much less of a focus during traditional on-site workdays.</a:t>
            </a:r>
            <a:endParaRPr lang="en-US" b="1" dirty="0"/>
          </a:p>
        </p:txBody>
      </p:sp>
    </p:spTree>
    <p:extLst>
      <p:ext uri="{BB962C8B-B14F-4D97-AF65-F5344CB8AC3E}">
        <p14:creationId xmlns:p14="http://schemas.microsoft.com/office/powerpoint/2010/main" val="36113267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82260AA-7E32-EEB0-D1E5-A5CBB5BD13AD}"/>
              </a:ext>
            </a:extLst>
          </p:cNvPr>
          <p:cNvPicPr>
            <a:picLocks noChangeAspect="1"/>
          </p:cNvPicPr>
          <p:nvPr/>
        </p:nvPicPr>
        <p:blipFill>
          <a:blip r:embed="rId2"/>
          <a:stretch>
            <a:fillRect/>
          </a:stretch>
        </p:blipFill>
        <p:spPr>
          <a:xfrm>
            <a:off x="176691" y="97493"/>
            <a:ext cx="1072989" cy="993734"/>
          </a:xfrm>
          <a:prstGeom prst="rect">
            <a:avLst/>
          </a:prstGeom>
        </p:spPr>
      </p:pic>
      <p:pic>
        <p:nvPicPr>
          <p:cNvPr id="2" name="Picture 1">
            <a:extLst>
              <a:ext uri="{FF2B5EF4-FFF2-40B4-BE49-F238E27FC236}">
                <a16:creationId xmlns:a16="http://schemas.microsoft.com/office/drawing/2014/main" id="{C947F076-D01B-38F0-D7B6-B4419A8CD283}"/>
              </a:ext>
            </a:extLst>
          </p:cNvPr>
          <p:cNvPicPr>
            <a:picLocks noChangeAspect="1"/>
          </p:cNvPicPr>
          <p:nvPr/>
        </p:nvPicPr>
        <p:blipFill>
          <a:blip r:embed="rId3"/>
          <a:srcRect r="3587"/>
          <a:stretch/>
        </p:blipFill>
        <p:spPr>
          <a:xfrm>
            <a:off x="225505" y="1406187"/>
            <a:ext cx="11740989" cy="5124450"/>
          </a:xfrm>
          <a:prstGeom prst="rect">
            <a:avLst/>
          </a:prstGeom>
        </p:spPr>
      </p:pic>
      <p:sp>
        <p:nvSpPr>
          <p:cNvPr id="3" name="TextBox 2">
            <a:extLst>
              <a:ext uri="{FF2B5EF4-FFF2-40B4-BE49-F238E27FC236}">
                <a16:creationId xmlns:a16="http://schemas.microsoft.com/office/drawing/2014/main" id="{257C3A69-2FD6-6FC2-68C1-0B113F0B3B4A}"/>
              </a:ext>
            </a:extLst>
          </p:cNvPr>
          <p:cNvSpPr txBox="1"/>
          <p:nvPr/>
        </p:nvSpPr>
        <p:spPr>
          <a:xfrm>
            <a:off x="1417380" y="403234"/>
            <a:ext cx="10683829" cy="584775"/>
          </a:xfrm>
          <a:prstGeom prst="rect">
            <a:avLst/>
          </a:prstGeom>
          <a:noFill/>
        </p:spPr>
        <p:txBody>
          <a:bodyPr wrap="square" rtlCol="0">
            <a:spAutoFit/>
          </a:bodyPr>
          <a:lstStyle/>
          <a:p>
            <a:r>
              <a:rPr lang="en-GB" sz="3200" b="1" dirty="0">
                <a:solidFill>
                  <a:srgbClr val="0070C0"/>
                </a:solidFill>
                <a:latin typeface="Amasis MT Pro Black" panose="02040A04050005020304" pitchFamily="18" charset="0"/>
                <a:ea typeface="ADLaM Display" panose="02010000000000000000" pitchFamily="2" charset="0"/>
                <a:cs typeface="ADLaM Display" panose="02010000000000000000" pitchFamily="2" charset="0"/>
              </a:rPr>
              <a:t>Productivity in Remote vs Workplace</a:t>
            </a:r>
            <a:endParaRPr lang="en-US" sz="3200" b="1" dirty="0">
              <a:solidFill>
                <a:srgbClr val="0070C0"/>
              </a:solidFill>
              <a:latin typeface="Amasis MT Pro Black" panose="02040A04050005020304" pitchFamily="18" charset="0"/>
              <a:ea typeface="ADLaM Display" panose="02010000000000000000" pitchFamily="2" charset="0"/>
              <a:cs typeface="ADLaM Display" panose="02010000000000000000" pitchFamily="2" charset="0"/>
            </a:endParaRPr>
          </a:p>
        </p:txBody>
      </p:sp>
    </p:spTree>
    <p:extLst>
      <p:ext uri="{BB962C8B-B14F-4D97-AF65-F5344CB8AC3E}">
        <p14:creationId xmlns:p14="http://schemas.microsoft.com/office/powerpoint/2010/main" val="271018560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82260AA-7E32-EEB0-D1E5-A5CBB5BD13AD}"/>
              </a:ext>
            </a:extLst>
          </p:cNvPr>
          <p:cNvPicPr>
            <a:picLocks noChangeAspect="1"/>
          </p:cNvPicPr>
          <p:nvPr/>
        </p:nvPicPr>
        <p:blipFill>
          <a:blip r:embed="rId2"/>
          <a:stretch>
            <a:fillRect/>
          </a:stretch>
        </p:blipFill>
        <p:spPr>
          <a:xfrm>
            <a:off x="176691" y="97493"/>
            <a:ext cx="1072989" cy="993734"/>
          </a:xfrm>
          <a:prstGeom prst="rect">
            <a:avLst/>
          </a:prstGeom>
        </p:spPr>
      </p:pic>
      <p:pic>
        <p:nvPicPr>
          <p:cNvPr id="2" name="Picture 1">
            <a:extLst>
              <a:ext uri="{FF2B5EF4-FFF2-40B4-BE49-F238E27FC236}">
                <a16:creationId xmlns:a16="http://schemas.microsoft.com/office/drawing/2014/main" id="{C947F076-D01B-38F0-D7B6-B4419A8CD283}"/>
              </a:ext>
            </a:extLst>
          </p:cNvPr>
          <p:cNvPicPr>
            <a:picLocks noChangeAspect="1"/>
          </p:cNvPicPr>
          <p:nvPr/>
        </p:nvPicPr>
        <p:blipFill>
          <a:blip r:embed="rId3"/>
          <a:srcRect t="16600" r="65000" b="44106"/>
          <a:stretch/>
        </p:blipFill>
        <p:spPr>
          <a:xfrm>
            <a:off x="300124" y="1887166"/>
            <a:ext cx="4602615" cy="3511686"/>
          </a:xfrm>
          <a:prstGeom prst="rect">
            <a:avLst/>
          </a:prstGeom>
        </p:spPr>
      </p:pic>
      <p:sp>
        <p:nvSpPr>
          <p:cNvPr id="3" name="TextBox 2">
            <a:extLst>
              <a:ext uri="{FF2B5EF4-FFF2-40B4-BE49-F238E27FC236}">
                <a16:creationId xmlns:a16="http://schemas.microsoft.com/office/drawing/2014/main" id="{9327825C-DB35-0178-A528-44DBA0633CD5}"/>
              </a:ext>
            </a:extLst>
          </p:cNvPr>
          <p:cNvSpPr txBox="1"/>
          <p:nvPr/>
        </p:nvSpPr>
        <p:spPr>
          <a:xfrm>
            <a:off x="1417380" y="403234"/>
            <a:ext cx="10683829" cy="1077218"/>
          </a:xfrm>
          <a:prstGeom prst="rect">
            <a:avLst/>
          </a:prstGeom>
          <a:noFill/>
        </p:spPr>
        <p:txBody>
          <a:bodyPr wrap="square" rtlCol="0">
            <a:spAutoFit/>
          </a:bodyPr>
          <a:lstStyle/>
          <a:p>
            <a:r>
              <a:rPr lang="en-GB" sz="3200" b="1" dirty="0">
                <a:solidFill>
                  <a:srgbClr val="0070C0"/>
                </a:solidFill>
                <a:latin typeface="Amasis MT Pro Black" panose="02040A04050005020304" pitchFamily="18" charset="0"/>
                <a:ea typeface="ADLaM Display" panose="02010000000000000000" pitchFamily="2" charset="0"/>
                <a:cs typeface="ADLaM Display" panose="02010000000000000000" pitchFamily="2" charset="0"/>
              </a:rPr>
              <a:t>Comparison of Productivity in Remote vs Workplace Settings:</a:t>
            </a:r>
            <a:endParaRPr lang="en-US" sz="3200" b="1" dirty="0">
              <a:solidFill>
                <a:srgbClr val="0070C0"/>
              </a:solidFill>
              <a:latin typeface="Amasis MT Pro Black" panose="02040A04050005020304" pitchFamily="18" charset="0"/>
              <a:ea typeface="ADLaM Display" panose="02010000000000000000" pitchFamily="2" charset="0"/>
              <a:cs typeface="ADLaM Display" panose="02010000000000000000" pitchFamily="2" charset="0"/>
            </a:endParaRPr>
          </a:p>
        </p:txBody>
      </p:sp>
      <p:sp>
        <p:nvSpPr>
          <p:cNvPr id="7" name="TextBox 6">
            <a:extLst>
              <a:ext uri="{FF2B5EF4-FFF2-40B4-BE49-F238E27FC236}">
                <a16:creationId xmlns:a16="http://schemas.microsoft.com/office/drawing/2014/main" id="{F37A13F1-D767-BE05-49B8-5977BAC4E1D9}"/>
              </a:ext>
            </a:extLst>
          </p:cNvPr>
          <p:cNvSpPr txBox="1"/>
          <p:nvPr/>
        </p:nvSpPr>
        <p:spPr>
          <a:xfrm>
            <a:off x="4837532" y="1660001"/>
            <a:ext cx="7354468" cy="4794765"/>
          </a:xfrm>
          <a:prstGeom prst="rect">
            <a:avLst/>
          </a:prstGeom>
        </p:spPr>
        <p:txBody>
          <a:bodyPr vert="horz" lIns="91440" tIns="45720" rIns="91440" bIns="45720" rtlCol="0">
            <a:normAutofit/>
          </a:bodyPr>
          <a:lstStyle/>
          <a:p>
            <a:pPr marL="342900" marR="0" lvl="0" indent="-228600">
              <a:lnSpc>
                <a:spcPct val="150000"/>
              </a:lnSpc>
              <a:spcBef>
                <a:spcPts val="0"/>
              </a:spcBef>
              <a:spcAft>
                <a:spcPts val="0"/>
              </a:spcAft>
              <a:buSzPts val="1000"/>
              <a:buFont typeface="Arial" panose="020B0604020202020204" pitchFamily="34" charset="0"/>
              <a:buChar char="•"/>
              <a:tabLst>
                <a:tab pos="742950" algn="l"/>
              </a:tabLst>
            </a:pPr>
            <a:r>
              <a:rPr lang="en-GB" b="1" dirty="0">
                <a:effectLst/>
              </a:rPr>
              <a:t>A significant number of respondents (437) indicated that their productivity is about the same when working remotely as in the workplace.</a:t>
            </a:r>
          </a:p>
          <a:p>
            <a:pPr marL="342900" marR="0" lvl="0" indent="-228600">
              <a:lnSpc>
                <a:spcPct val="150000"/>
              </a:lnSpc>
              <a:spcBef>
                <a:spcPts val="0"/>
              </a:spcBef>
              <a:spcAft>
                <a:spcPts val="0"/>
              </a:spcAft>
              <a:buSzPts val="1000"/>
              <a:buFont typeface="Arial" panose="020B0604020202020204" pitchFamily="34" charset="0"/>
              <a:buChar char="•"/>
              <a:tabLst>
                <a:tab pos="742950" algn="l"/>
              </a:tabLst>
            </a:pPr>
            <a:r>
              <a:rPr lang="en-GB" b="1" dirty="0">
                <a:effectLst/>
              </a:rPr>
              <a:t>However, 220 respondents reported being 10-30% more productive remotely, followed by 208 respondents who felt 10-30% less productive remotely.</a:t>
            </a:r>
          </a:p>
          <a:p>
            <a:pPr marL="342900" marR="0" lvl="0" indent="-228600">
              <a:lnSpc>
                <a:spcPct val="150000"/>
              </a:lnSpc>
              <a:spcBef>
                <a:spcPts val="0"/>
              </a:spcBef>
              <a:spcAft>
                <a:spcPts val="0"/>
              </a:spcAft>
              <a:buSzPts val="1000"/>
              <a:buFont typeface="Arial" panose="020B0604020202020204" pitchFamily="34" charset="0"/>
              <a:buChar char="•"/>
              <a:tabLst>
                <a:tab pos="742950" algn="l"/>
              </a:tabLst>
            </a:pPr>
            <a:r>
              <a:rPr lang="en-GB" sz="2400" b="1" dirty="0">
                <a:solidFill>
                  <a:srgbClr val="C00000"/>
                </a:solidFill>
              </a:rPr>
              <a:t>Insight</a:t>
            </a:r>
            <a:r>
              <a:rPr lang="en-GB" b="1" dirty="0">
                <a:solidFill>
                  <a:srgbClr val="C00000"/>
                </a:solidFill>
              </a:rPr>
              <a:t>: </a:t>
            </a:r>
            <a:r>
              <a:rPr lang="en-GB" b="1" dirty="0"/>
              <a:t>Fewer respondents reported extreme productivity differences, whether positive or negative, suggesting that most workers find a slight productivity change when working remotely.</a:t>
            </a:r>
            <a:endParaRPr lang="en-US" b="1" dirty="0"/>
          </a:p>
        </p:txBody>
      </p:sp>
    </p:spTree>
    <p:extLst>
      <p:ext uri="{BB962C8B-B14F-4D97-AF65-F5344CB8AC3E}">
        <p14:creationId xmlns:p14="http://schemas.microsoft.com/office/powerpoint/2010/main" val="47060323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82260AA-7E32-EEB0-D1E5-A5CBB5BD13AD}"/>
              </a:ext>
            </a:extLst>
          </p:cNvPr>
          <p:cNvPicPr>
            <a:picLocks noChangeAspect="1"/>
          </p:cNvPicPr>
          <p:nvPr/>
        </p:nvPicPr>
        <p:blipFill>
          <a:blip r:embed="rId2"/>
          <a:stretch>
            <a:fillRect/>
          </a:stretch>
        </p:blipFill>
        <p:spPr>
          <a:xfrm>
            <a:off x="176691" y="97493"/>
            <a:ext cx="1072989" cy="993734"/>
          </a:xfrm>
          <a:prstGeom prst="rect">
            <a:avLst/>
          </a:prstGeom>
        </p:spPr>
      </p:pic>
      <p:pic>
        <p:nvPicPr>
          <p:cNvPr id="2" name="Picture 1">
            <a:extLst>
              <a:ext uri="{FF2B5EF4-FFF2-40B4-BE49-F238E27FC236}">
                <a16:creationId xmlns:a16="http://schemas.microsoft.com/office/drawing/2014/main" id="{C947F076-D01B-38F0-D7B6-B4419A8CD283}"/>
              </a:ext>
            </a:extLst>
          </p:cNvPr>
          <p:cNvPicPr>
            <a:picLocks noChangeAspect="1"/>
          </p:cNvPicPr>
          <p:nvPr/>
        </p:nvPicPr>
        <p:blipFill>
          <a:blip r:embed="rId3"/>
          <a:srcRect t="54755" r="64681"/>
          <a:stretch/>
        </p:blipFill>
        <p:spPr>
          <a:xfrm>
            <a:off x="241759" y="1721796"/>
            <a:ext cx="4573433" cy="4163439"/>
          </a:xfrm>
          <a:prstGeom prst="rect">
            <a:avLst/>
          </a:prstGeom>
        </p:spPr>
      </p:pic>
      <p:sp>
        <p:nvSpPr>
          <p:cNvPr id="3" name="TextBox 2">
            <a:extLst>
              <a:ext uri="{FF2B5EF4-FFF2-40B4-BE49-F238E27FC236}">
                <a16:creationId xmlns:a16="http://schemas.microsoft.com/office/drawing/2014/main" id="{72A208CE-44FE-E6AA-C51A-3722E9C6803A}"/>
              </a:ext>
            </a:extLst>
          </p:cNvPr>
          <p:cNvSpPr txBox="1"/>
          <p:nvPr/>
        </p:nvSpPr>
        <p:spPr>
          <a:xfrm>
            <a:off x="1417380" y="403234"/>
            <a:ext cx="10683829" cy="584775"/>
          </a:xfrm>
          <a:prstGeom prst="rect">
            <a:avLst/>
          </a:prstGeom>
          <a:noFill/>
        </p:spPr>
        <p:txBody>
          <a:bodyPr wrap="square" rtlCol="0">
            <a:spAutoFit/>
          </a:bodyPr>
          <a:lstStyle/>
          <a:p>
            <a:r>
              <a:rPr lang="en-GB" sz="3200" b="1" dirty="0">
                <a:solidFill>
                  <a:srgbClr val="0070C0"/>
                </a:solidFill>
                <a:latin typeface="Amasis MT Pro Black" panose="02040A04050005020304" pitchFamily="18" charset="0"/>
                <a:ea typeface="ADLaM Display" panose="02010000000000000000" pitchFamily="2" charset="0"/>
                <a:cs typeface="ADLaM Display" panose="02010000000000000000" pitchFamily="2" charset="0"/>
              </a:rPr>
              <a:t>Biggest Barriers to Remote Work:</a:t>
            </a:r>
            <a:endParaRPr lang="en-US" sz="3200" b="1" dirty="0">
              <a:solidFill>
                <a:srgbClr val="0070C0"/>
              </a:solidFill>
              <a:latin typeface="Amasis MT Pro Black" panose="02040A04050005020304" pitchFamily="18" charset="0"/>
              <a:ea typeface="ADLaM Display" panose="02010000000000000000" pitchFamily="2" charset="0"/>
              <a:cs typeface="ADLaM Display" panose="02010000000000000000" pitchFamily="2" charset="0"/>
            </a:endParaRPr>
          </a:p>
        </p:txBody>
      </p:sp>
      <p:sp>
        <p:nvSpPr>
          <p:cNvPr id="5" name="TextBox 4">
            <a:extLst>
              <a:ext uri="{FF2B5EF4-FFF2-40B4-BE49-F238E27FC236}">
                <a16:creationId xmlns:a16="http://schemas.microsoft.com/office/drawing/2014/main" id="{0E8B81E8-7D3E-78D5-0BD5-CE38937D9722}"/>
              </a:ext>
            </a:extLst>
          </p:cNvPr>
          <p:cNvSpPr txBox="1"/>
          <p:nvPr/>
        </p:nvSpPr>
        <p:spPr>
          <a:xfrm>
            <a:off x="4837532" y="1430937"/>
            <a:ext cx="7354468" cy="4794765"/>
          </a:xfrm>
          <a:prstGeom prst="rect">
            <a:avLst/>
          </a:prstGeom>
        </p:spPr>
        <p:txBody>
          <a:bodyPr vert="horz" lIns="91440" tIns="45720" rIns="91440" bIns="45720" rtlCol="0">
            <a:normAutofit/>
          </a:bodyPr>
          <a:lstStyle/>
          <a:p>
            <a:pPr marL="342900" marR="0" lvl="0" indent="-228600">
              <a:lnSpc>
                <a:spcPct val="150000"/>
              </a:lnSpc>
              <a:spcBef>
                <a:spcPts val="0"/>
              </a:spcBef>
              <a:spcAft>
                <a:spcPts val="0"/>
              </a:spcAft>
              <a:buSzPts val="1000"/>
              <a:buFont typeface="Arial" panose="020B0604020202020204" pitchFamily="34" charset="0"/>
              <a:buChar char="•"/>
              <a:tabLst>
                <a:tab pos="742950" algn="l"/>
              </a:tabLst>
            </a:pPr>
            <a:r>
              <a:rPr lang="en-GB" b="1" dirty="0">
                <a:effectLst/>
              </a:rPr>
              <a:t>Caring responsibilities (216 respondents) and connectivity issues (145 respondents) are highlighted as the top barriers to remote work.</a:t>
            </a:r>
          </a:p>
          <a:p>
            <a:pPr marL="342900" marR="0" lvl="0" indent="-228600">
              <a:lnSpc>
                <a:spcPct val="150000"/>
              </a:lnSpc>
              <a:spcBef>
                <a:spcPts val="0"/>
              </a:spcBef>
              <a:spcAft>
                <a:spcPts val="0"/>
              </a:spcAft>
              <a:buSzPts val="1000"/>
              <a:buFont typeface="Arial" panose="020B0604020202020204" pitchFamily="34" charset="0"/>
              <a:buChar char="•"/>
              <a:tabLst>
                <a:tab pos="742950" algn="l"/>
              </a:tabLst>
            </a:pPr>
            <a:r>
              <a:rPr lang="en-GB" b="1" dirty="0">
                <a:effectLst/>
              </a:rPr>
              <a:t>Other prominent barriers include difficulty collaborating (122 respondents) and challenges with IT equipment (121 respondents).</a:t>
            </a:r>
          </a:p>
          <a:p>
            <a:pPr marL="342900" marR="0" lvl="0" indent="-228600">
              <a:lnSpc>
                <a:spcPct val="150000"/>
              </a:lnSpc>
              <a:spcBef>
                <a:spcPts val="0"/>
              </a:spcBef>
              <a:spcAft>
                <a:spcPts val="0"/>
              </a:spcAft>
              <a:buSzPts val="1000"/>
              <a:buFont typeface="Arial" panose="020B0604020202020204" pitchFamily="34" charset="0"/>
              <a:buChar char="•"/>
              <a:tabLst>
                <a:tab pos="742950" algn="l"/>
              </a:tabLst>
            </a:pPr>
            <a:r>
              <a:rPr lang="en-GB" b="1" dirty="0">
                <a:effectLst/>
              </a:rPr>
              <a:t>Management discouraging remote work (116 respondents) and workspace issues are also notable barriers, emphasizing challenges related to both personal and organizational factors.</a:t>
            </a:r>
            <a:endParaRPr lang="en-US" b="1" dirty="0"/>
          </a:p>
        </p:txBody>
      </p:sp>
    </p:spTree>
    <p:extLst>
      <p:ext uri="{BB962C8B-B14F-4D97-AF65-F5344CB8AC3E}">
        <p14:creationId xmlns:p14="http://schemas.microsoft.com/office/powerpoint/2010/main" val="134823986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82260AA-7E32-EEB0-D1E5-A5CBB5BD13AD}"/>
              </a:ext>
            </a:extLst>
          </p:cNvPr>
          <p:cNvPicPr>
            <a:picLocks noChangeAspect="1"/>
          </p:cNvPicPr>
          <p:nvPr/>
        </p:nvPicPr>
        <p:blipFill>
          <a:blip r:embed="rId2"/>
          <a:stretch>
            <a:fillRect/>
          </a:stretch>
        </p:blipFill>
        <p:spPr>
          <a:xfrm>
            <a:off x="176691" y="97493"/>
            <a:ext cx="1072989" cy="993734"/>
          </a:xfrm>
          <a:prstGeom prst="rect">
            <a:avLst/>
          </a:prstGeom>
        </p:spPr>
      </p:pic>
      <p:pic>
        <p:nvPicPr>
          <p:cNvPr id="2" name="Picture 1">
            <a:extLst>
              <a:ext uri="{FF2B5EF4-FFF2-40B4-BE49-F238E27FC236}">
                <a16:creationId xmlns:a16="http://schemas.microsoft.com/office/drawing/2014/main" id="{C947F076-D01B-38F0-D7B6-B4419A8CD283}"/>
              </a:ext>
            </a:extLst>
          </p:cNvPr>
          <p:cNvPicPr>
            <a:picLocks noChangeAspect="1"/>
          </p:cNvPicPr>
          <p:nvPr/>
        </p:nvPicPr>
        <p:blipFill>
          <a:blip r:embed="rId3"/>
          <a:srcRect l="35159" t="16220" r="33048" b="42967"/>
          <a:stretch/>
        </p:blipFill>
        <p:spPr>
          <a:xfrm>
            <a:off x="282102" y="1838528"/>
            <a:ext cx="4542818" cy="3939702"/>
          </a:xfrm>
          <a:prstGeom prst="rect">
            <a:avLst/>
          </a:prstGeom>
        </p:spPr>
      </p:pic>
      <p:sp>
        <p:nvSpPr>
          <p:cNvPr id="3" name="TextBox 2">
            <a:extLst>
              <a:ext uri="{FF2B5EF4-FFF2-40B4-BE49-F238E27FC236}">
                <a16:creationId xmlns:a16="http://schemas.microsoft.com/office/drawing/2014/main" id="{72A208CE-44FE-E6AA-C51A-3722E9C6803A}"/>
              </a:ext>
            </a:extLst>
          </p:cNvPr>
          <p:cNvSpPr txBox="1"/>
          <p:nvPr/>
        </p:nvSpPr>
        <p:spPr>
          <a:xfrm>
            <a:off x="1417380" y="403234"/>
            <a:ext cx="10683829" cy="584775"/>
          </a:xfrm>
          <a:prstGeom prst="rect">
            <a:avLst/>
          </a:prstGeom>
          <a:noFill/>
        </p:spPr>
        <p:txBody>
          <a:bodyPr wrap="square" rtlCol="0">
            <a:spAutoFit/>
          </a:bodyPr>
          <a:lstStyle/>
          <a:p>
            <a:r>
              <a:rPr lang="en-GB" sz="3200" b="1" dirty="0">
                <a:solidFill>
                  <a:srgbClr val="0070C0"/>
                </a:solidFill>
                <a:latin typeface="Amasis MT Pro Black" panose="02040A04050005020304" pitchFamily="18" charset="0"/>
                <a:ea typeface="ADLaM Display" panose="02010000000000000000" pitchFamily="2" charset="0"/>
                <a:cs typeface="ADLaM Display" panose="02010000000000000000" pitchFamily="2" charset="0"/>
              </a:rPr>
              <a:t>Best Aspects of Remote Work:</a:t>
            </a:r>
            <a:endParaRPr lang="en-US" sz="3200" b="1" dirty="0">
              <a:solidFill>
                <a:srgbClr val="0070C0"/>
              </a:solidFill>
              <a:latin typeface="Amasis MT Pro Black" panose="02040A04050005020304" pitchFamily="18" charset="0"/>
              <a:ea typeface="ADLaM Display" panose="02010000000000000000" pitchFamily="2" charset="0"/>
              <a:cs typeface="ADLaM Display" panose="02010000000000000000" pitchFamily="2" charset="0"/>
            </a:endParaRPr>
          </a:p>
        </p:txBody>
      </p:sp>
      <p:sp>
        <p:nvSpPr>
          <p:cNvPr id="5" name="TextBox 4">
            <a:extLst>
              <a:ext uri="{FF2B5EF4-FFF2-40B4-BE49-F238E27FC236}">
                <a16:creationId xmlns:a16="http://schemas.microsoft.com/office/drawing/2014/main" id="{F26B5B3B-273C-A26F-3E72-EFEAC8F819BB}"/>
              </a:ext>
            </a:extLst>
          </p:cNvPr>
          <p:cNvSpPr txBox="1"/>
          <p:nvPr/>
        </p:nvSpPr>
        <p:spPr>
          <a:xfrm>
            <a:off x="4837532" y="1576852"/>
            <a:ext cx="7354468" cy="4794765"/>
          </a:xfrm>
          <a:prstGeom prst="rect">
            <a:avLst/>
          </a:prstGeom>
        </p:spPr>
        <p:txBody>
          <a:bodyPr vert="horz" lIns="91440" tIns="45720" rIns="91440" bIns="45720" rtlCol="0">
            <a:normAutofit/>
          </a:bodyPr>
          <a:lstStyle/>
          <a:p>
            <a:pPr marL="342900" marR="0" lvl="0" indent="-228600">
              <a:lnSpc>
                <a:spcPct val="150000"/>
              </a:lnSpc>
              <a:spcBef>
                <a:spcPts val="0"/>
              </a:spcBef>
              <a:spcAft>
                <a:spcPts val="0"/>
              </a:spcAft>
              <a:buSzPts val="1000"/>
              <a:buFont typeface="Arial" panose="020B0604020202020204" pitchFamily="34" charset="0"/>
              <a:buChar char="•"/>
              <a:tabLst>
                <a:tab pos="742950" algn="l"/>
              </a:tabLst>
            </a:pPr>
            <a:r>
              <a:rPr lang="en-GB" b="1" dirty="0">
                <a:effectLst/>
              </a:rPr>
              <a:t>Work-life balance (422 respondents) is overwhelmingly seen as the best aspect of remote work.</a:t>
            </a:r>
          </a:p>
          <a:p>
            <a:pPr marL="342900" marR="0" lvl="0" indent="-228600">
              <a:lnSpc>
                <a:spcPct val="150000"/>
              </a:lnSpc>
              <a:spcBef>
                <a:spcPts val="0"/>
              </a:spcBef>
              <a:spcAft>
                <a:spcPts val="0"/>
              </a:spcAft>
              <a:buSzPts val="1000"/>
              <a:buFont typeface="Arial" panose="020B0604020202020204" pitchFamily="34" charset="0"/>
              <a:buChar char="•"/>
              <a:tabLst>
                <a:tab pos="742950" algn="l"/>
              </a:tabLst>
            </a:pPr>
            <a:r>
              <a:rPr lang="en-GB" b="1" dirty="0">
                <a:effectLst/>
              </a:rPr>
              <a:t>Other key positive aspects include preparing for work and commuting less (365 respondents), and better personal relationships (48 respondents), indicating the lifestyle benefits remote work offers.</a:t>
            </a:r>
          </a:p>
          <a:p>
            <a:pPr marL="342900" marR="0" lvl="0" indent="-228600">
              <a:lnSpc>
                <a:spcPct val="150000"/>
              </a:lnSpc>
              <a:spcBef>
                <a:spcPts val="0"/>
              </a:spcBef>
              <a:spcAft>
                <a:spcPts val="0"/>
              </a:spcAft>
              <a:buSzPts val="1000"/>
              <a:buFont typeface="Arial" panose="020B0604020202020204" pitchFamily="34" charset="0"/>
              <a:buChar char="•"/>
              <a:tabLst>
                <a:tab pos="742950" algn="l"/>
              </a:tabLst>
            </a:pPr>
            <a:r>
              <a:rPr lang="en-GB" b="1" dirty="0">
                <a:effectLst/>
              </a:rPr>
              <a:t>Additionally, mental well-being and job satisfaction are highlighted by a smaller portion of respondents, showing that remote work positively affects certain personal factors.</a:t>
            </a:r>
            <a:endParaRPr lang="en-US" b="1" dirty="0"/>
          </a:p>
        </p:txBody>
      </p:sp>
    </p:spTree>
    <p:extLst>
      <p:ext uri="{BB962C8B-B14F-4D97-AF65-F5344CB8AC3E}">
        <p14:creationId xmlns:p14="http://schemas.microsoft.com/office/powerpoint/2010/main" val="25755431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82260AA-7E32-EEB0-D1E5-A5CBB5BD13AD}"/>
              </a:ext>
            </a:extLst>
          </p:cNvPr>
          <p:cNvPicPr>
            <a:picLocks noChangeAspect="1"/>
          </p:cNvPicPr>
          <p:nvPr/>
        </p:nvPicPr>
        <p:blipFill>
          <a:blip r:embed="rId2"/>
          <a:stretch>
            <a:fillRect/>
          </a:stretch>
        </p:blipFill>
        <p:spPr>
          <a:xfrm>
            <a:off x="176691" y="97493"/>
            <a:ext cx="1072989" cy="993734"/>
          </a:xfrm>
          <a:prstGeom prst="rect">
            <a:avLst/>
          </a:prstGeom>
        </p:spPr>
      </p:pic>
      <p:pic>
        <p:nvPicPr>
          <p:cNvPr id="2" name="Picture 1">
            <a:extLst>
              <a:ext uri="{FF2B5EF4-FFF2-40B4-BE49-F238E27FC236}">
                <a16:creationId xmlns:a16="http://schemas.microsoft.com/office/drawing/2014/main" id="{C947F076-D01B-38F0-D7B6-B4419A8CD283}"/>
              </a:ext>
            </a:extLst>
          </p:cNvPr>
          <p:cNvPicPr>
            <a:picLocks noChangeAspect="1"/>
          </p:cNvPicPr>
          <p:nvPr/>
        </p:nvPicPr>
        <p:blipFill>
          <a:blip r:embed="rId3"/>
          <a:srcRect l="66872" t="16220" r="3586" b="42777"/>
          <a:stretch/>
        </p:blipFill>
        <p:spPr>
          <a:xfrm>
            <a:off x="176691" y="1906621"/>
            <a:ext cx="4680087" cy="3871609"/>
          </a:xfrm>
          <a:prstGeom prst="rect">
            <a:avLst/>
          </a:prstGeom>
        </p:spPr>
      </p:pic>
      <p:sp>
        <p:nvSpPr>
          <p:cNvPr id="3" name="TextBox 2">
            <a:extLst>
              <a:ext uri="{FF2B5EF4-FFF2-40B4-BE49-F238E27FC236}">
                <a16:creationId xmlns:a16="http://schemas.microsoft.com/office/drawing/2014/main" id="{72A208CE-44FE-E6AA-C51A-3722E9C6803A}"/>
              </a:ext>
            </a:extLst>
          </p:cNvPr>
          <p:cNvSpPr txBox="1"/>
          <p:nvPr/>
        </p:nvSpPr>
        <p:spPr>
          <a:xfrm>
            <a:off x="1417380" y="403234"/>
            <a:ext cx="10683829" cy="584775"/>
          </a:xfrm>
          <a:prstGeom prst="rect">
            <a:avLst/>
          </a:prstGeom>
          <a:noFill/>
        </p:spPr>
        <p:txBody>
          <a:bodyPr wrap="square" rtlCol="0">
            <a:spAutoFit/>
          </a:bodyPr>
          <a:lstStyle/>
          <a:p>
            <a:r>
              <a:rPr lang="en-GB" sz="3200" b="1" dirty="0">
                <a:solidFill>
                  <a:srgbClr val="0070C0"/>
                </a:solidFill>
                <a:latin typeface="Amasis MT Pro Black" panose="02040A04050005020304" pitchFamily="18" charset="0"/>
                <a:ea typeface="ADLaM Display" panose="02010000000000000000" pitchFamily="2" charset="0"/>
                <a:cs typeface="ADLaM Display" panose="02010000000000000000" pitchFamily="2" charset="0"/>
              </a:rPr>
              <a:t>Worst Aspects of Remote Work:</a:t>
            </a:r>
            <a:endParaRPr lang="en-US" sz="3200" b="1" dirty="0">
              <a:solidFill>
                <a:srgbClr val="0070C0"/>
              </a:solidFill>
              <a:latin typeface="Amasis MT Pro Black" panose="02040A04050005020304" pitchFamily="18" charset="0"/>
              <a:ea typeface="ADLaM Display" panose="02010000000000000000" pitchFamily="2" charset="0"/>
              <a:cs typeface="ADLaM Display" panose="02010000000000000000" pitchFamily="2" charset="0"/>
            </a:endParaRPr>
          </a:p>
        </p:txBody>
      </p:sp>
      <p:sp>
        <p:nvSpPr>
          <p:cNvPr id="5" name="TextBox 4">
            <a:extLst>
              <a:ext uri="{FF2B5EF4-FFF2-40B4-BE49-F238E27FC236}">
                <a16:creationId xmlns:a16="http://schemas.microsoft.com/office/drawing/2014/main" id="{E942AEE5-46D0-745A-7606-E79F844128EF}"/>
              </a:ext>
            </a:extLst>
          </p:cNvPr>
          <p:cNvSpPr txBox="1"/>
          <p:nvPr/>
        </p:nvSpPr>
        <p:spPr>
          <a:xfrm>
            <a:off x="4837532" y="1660001"/>
            <a:ext cx="7354468" cy="4794765"/>
          </a:xfrm>
          <a:prstGeom prst="rect">
            <a:avLst/>
          </a:prstGeom>
        </p:spPr>
        <p:txBody>
          <a:bodyPr vert="horz" lIns="91440" tIns="45720" rIns="91440" bIns="45720" rtlCol="0">
            <a:normAutofit/>
          </a:bodyPr>
          <a:lstStyle/>
          <a:p>
            <a:pPr marL="342900" marR="0" lvl="0" indent="-228600">
              <a:lnSpc>
                <a:spcPct val="150000"/>
              </a:lnSpc>
              <a:spcBef>
                <a:spcPts val="0"/>
              </a:spcBef>
              <a:spcAft>
                <a:spcPts val="0"/>
              </a:spcAft>
              <a:buSzPts val="1000"/>
              <a:buFont typeface="Arial" panose="020B0604020202020204" pitchFamily="34" charset="0"/>
              <a:buChar char="•"/>
              <a:tabLst>
                <a:tab pos="742950" algn="l"/>
              </a:tabLst>
            </a:pPr>
            <a:r>
              <a:rPr lang="en-GB" b="1" dirty="0">
                <a:effectLst/>
              </a:rPr>
              <a:t>While work-life balance is viewed positively, 270 respondents struggle with opportunities to socialize, making this the most commonly reported negative aspect.</a:t>
            </a:r>
          </a:p>
          <a:p>
            <a:pPr marL="342900" marR="0" lvl="0" indent="-228600">
              <a:lnSpc>
                <a:spcPct val="150000"/>
              </a:lnSpc>
              <a:spcBef>
                <a:spcPts val="0"/>
              </a:spcBef>
              <a:spcAft>
                <a:spcPts val="0"/>
              </a:spcAft>
              <a:buSzPts val="1000"/>
              <a:buFont typeface="Arial" panose="020B0604020202020204" pitchFamily="34" charset="0"/>
              <a:buChar char="•"/>
              <a:tabLst>
                <a:tab pos="742950" algn="l"/>
              </a:tabLst>
            </a:pPr>
            <a:r>
              <a:rPr lang="en-GB" b="1" dirty="0">
                <a:effectLst/>
              </a:rPr>
              <a:t>Work-life balance can also be a challenge for 79 respondents, likely indicating a need for better boundary management.</a:t>
            </a:r>
          </a:p>
          <a:p>
            <a:pPr marL="342900" marR="0" lvl="0" indent="-228600">
              <a:lnSpc>
                <a:spcPct val="150000"/>
              </a:lnSpc>
              <a:spcBef>
                <a:spcPts val="0"/>
              </a:spcBef>
              <a:spcAft>
                <a:spcPts val="0"/>
              </a:spcAft>
              <a:buSzPts val="1000"/>
              <a:buFont typeface="Arial" panose="020B0604020202020204" pitchFamily="34" charset="0"/>
              <a:buChar char="•"/>
              <a:tabLst>
                <a:tab pos="742950" algn="l"/>
              </a:tabLst>
            </a:pPr>
            <a:r>
              <a:rPr lang="en-GB" b="1" dirty="0">
                <a:effectLst/>
              </a:rPr>
              <a:t>Mental well-being (132 respondents) and preparing for work/commute (255 respondents) also appear in the "worst" list, showing that some remote workers face challenges despite the benefits.</a:t>
            </a:r>
            <a:endParaRPr lang="en-US" b="1" dirty="0"/>
          </a:p>
        </p:txBody>
      </p:sp>
    </p:spTree>
    <p:extLst>
      <p:ext uri="{BB962C8B-B14F-4D97-AF65-F5344CB8AC3E}">
        <p14:creationId xmlns:p14="http://schemas.microsoft.com/office/powerpoint/2010/main" val="69625590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82260AA-7E32-EEB0-D1E5-A5CBB5BD13AD}"/>
              </a:ext>
            </a:extLst>
          </p:cNvPr>
          <p:cNvPicPr>
            <a:picLocks noChangeAspect="1"/>
          </p:cNvPicPr>
          <p:nvPr/>
        </p:nvPicPr>
        <p:blipFill>
          <a:blip r:embed="rId2"/>
          <a:stretch>
            <a:fillRect/>
          </a:stretch>
        </p:blipFill>
        <p:spPr>
          <a:xfrm>
            <a:off x="176691" y="97493"/>
            <a:ext cx="1072989" cy="993734"/>
          </a:xfrm>
          <a:prstGeom prst="rect">
            <a:avLst/>
          </a:prstGeom>
        </p:spPr>
      </p:pic>
      <p:pic>
        <p:nvPicPr>
          <p:cNvPr id="2" name="Picture 1">
            <a:extLst>
              <a:ext uri="{FF2B5EF4-FFF2-40B4-BE49-F238E27FC236}">
                <a16:creationId xmlns:a16="http://schemas.microsoft.com/office/drawing/2014/main" id="{C947F076-D01B-38F0-D7B6-B4419A8CD283}"/>
              </a:ext>
            </a:extLst>
          </p:cNvPr>
          <p:cNvPicPr>
            <a:picLocks noChangeAspect="1"/>
          </p:cNvPicPr>
          <p:nvPr/>
        </p:nvPicPr>
        <p:blipFill>
          <a:blip r:embed="rId3"/>
          <a:srcRect l="35159" t="57033" r="32968"/>
          <a:stretch/>
        </p:blipFill>
        <p:spPr>
          <a:xfrm>
            <a:off x="176691" y="1770434"/>
            <a:ext cx="4818506" cy="3715966"/>
          </a:xfrm>
          <a:prstGeom prst="rect">
            <a:avLst/>
          </a:prstGeom>
        </p:spPr>
      </p:pic>
      <p:sp>
        <p:nvSpPr>
          <p:cNvPr id="3" name="TextBox 2">
            <a:extLst>
              <a:ext uri="{FF2B5EF4-FFF2-40B4-BE49-F238E27FC236}">
                <a16:creationId xmlns:a16="http://schemas.microsoft.com/office/drawing/2014/main" id="{72A208CE-44FE-E6AA-C51A-3722E9C6803A}"/>
              </a:ext>
            </a:extLst>
          </p:cNvPr>
          <p:cNvSpPr txBox="1"/>
          <p:nvPr/>
        </p:nvSpPr>
        <p:spPr>
          <a:xfrm>
            <a:off x="1417380" y="403234"/>
            <a:ext cx="10683829" cy="584775"/>
          </a:xfrm>
          <a:prstGeom prst="rect">
            <a:avLst/>
          </a:prstGeom>
          <a:noFill/>
        </p:spPr>
        <p:txBody>
          <a:bodyPr wrap="square" rtlCol="0">
            <a:spAutoFit/>
          </a:bodyPr>
          <a:lstStyle/>
          <a:p>
            <a:r>
              <a:rPr lang="en-GB" sz="3200" b="1" dirty="0">
                <a:solidFill>
                  <a:srgbClr val="0070C0"/>
                </a:solidFill>
                <a:latin typeface="Amasis MT Pro Black" panose="02040A04050005020304" pitchFamily="18" charset="0"/>
                <a:ea typeface="ADLaM Display" panose="02010000000000000000" pitchFamily="2" charset="0"/>
                <a:cs typeface="ADLaM Display" panose="02010000000000000000" pitchFamily="2" charset="0"/>
              </a:rPr>
              <a:t>Smallest Barriers to Remote Work:</a:t>
            </a:r>
            <a:endParaRPr lang="en-US" sz="3200" b="1" dirty="0">
              <a:solidFill>
                <a:srgbClr val="0070C0"/>
              </a:solidFill>
              <a:latin typeface="Amasis MT Pro Black" panose="02040A04050005020304" pitchFamily="18" charset="0"/>
              <a:ea typeface="ADLaM Display" panose="02010000000000000000" pitchFamily="2" charset="0"/>
              <a:cs typeface="ADLaM Display" panose="02010000000000000000" pitchFamily="2" charset="0"/>
            </a:endParaRPr>
          </a:p>
        </p:txBody>
      </p:sp>
      <p:sp>
        <p:nvSpPr>
          <p:cNvPr id="5" name="TextBox 4">
            <a:extLst>
              <a:ext uri="{FF2B5EF4-FFF2-40B4-BE49-F238E27FC236}">
                <a16:creationId xmlns:a16="http://schemas.microsoft.com/office/drawing/2014/main" id="{BE7F3030-8DD3-6049-2164-A2BB2C12E67D}"/>
              </a:ext>
            </a:extLst>
          </p:cNvPr>
          <p:cNvSpPr txBox="1"/>
          <p:nvPr/>
        </p:nvSpPr>
        <p:spPr>
          <a:xfrm>
            <a:off x="5097294" y="2135707"/>
            <a:ext cx="7094706" cy="2985420"/>
          </a:xfrm>
          <a:prstGeom prst="rect">
            <a:avLst/>
          </a:prstGeom>
        </p:spPr>
        <p:txBody>
          <a:bodyPr vert="horz" lIns="91440" tIns="45720" rIns="91440" bIns="45720" rtlCol="0">
            <a:normAutofit/>
          </a:bodyPr>
          <a:lstStyle/>
          <a:p>
            <a:pPr marL="342900" marR="0" lvl="0" indent="-228600">
              <a:lnSpc>
                <a:spcPct val="150000"/>
              </a:lnSpc>
              <a:spcBef>
                <a:spcPts val="0"/>
              </a:spcBef>
              <a:spcAft>
                <a:spcPts val="0"/>
              </a:spcAft>
              <a:buSzPts val="1000"/>
              <a:buFont typeface="Arial" panose="020B0604020202020204" pitchFamily="34" charset="0"/>
              <a:buChar char="•"/>
              <a:tabLst>
                <a:tab pos="742950" algn="l"/>
              </a:tabLst>
            </a:pPr>
            <a:r>
              <a:rPr lang="en-GB" b="1" dirty="0">
                <a:effectLst/>
              </a:rPr>
              <a:t>Caring responsibilities and cybersecurity issues are seen as the smallest barriers, indicating they are less problematic for many respondents.</a:t>
            </a:r>
          </a:p>
          <a:p>
            <a:pPr marL="342900" marR="0" lvl="0" indent="-228600">
              <a:lnSpc>
                <a:spcPct val="150000"/>
              </a:lnSpc>
              <a:spcBef>
                <a:spcPts val="0"/>
              </a:spcBef>
              <a:spcAft>
                <a:spcPts val="0"/>
              </a:spcAft>
              <a:buSzPts val="1000"/>
              <a:buFont typeface="Arial" panose="020B0604020202020204" pitchFamily="34" charset="0"/>
              <a:buChar char="•"/>
              <a:tabLst>
                <a:tab pos="742950" algn="l"/>
              </a:tabLst>
            </a:pPr>
            <a:r>
              <a:rPr lang="en-GB" b="1" dirty="0">
                <a:effectLst/>
              </a:rPr>
              <a:t>The results indicate there is less concern about feeling left out and tasks that cannot be done remotely, with fewer respondents viewing these as significant barriers.</a:t>
            </a:r>
            <a:endParaRPr lang="en-US" b="1" dirty="0"/>
          </a:p>
        </p:txBody>
      </p:sp>
    </p:spTree>
    <p:extLst>
      <p:ext uri="{BB962C8B-B14F-4D97-AF65-F5344CB8AC3E}">
        <p14:creationId xmlns:p14="http://schemas.microsoft.com/office/powerpoint/2010/main" val="314498237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82260AA-7E32-EEB0-D1E5-A5CBB5BD13AD}"/>
              </a:ext>
            </a:extLst>
          </p:cNvPr>
          <p:cNvPicPr>
            <a:picLocks noChangeAspect="1"/>
          </p:cNvPicPr>
          <p:nvPr/>
        </p:nvPicPr>
        <p:blipFill>
          <a:blip r:embed="rId2"/>
          <a:stretch>
            <a:fillRect/>
          </a:stretch>
        </p:blipFill>
        <p:spPr>
          <a:xfrm>
            <a:off x="176691" y="97493"/>
            <a:ext cx="1072989" cy="993734"/>
          </a:xfrm>
          <a:prstGeom prst="rect">
            <a:avLst/>
          </a:prstGeom>
        </p:spPr>
      </p:pic>
      <p:pic>
        <p:nvPicPr>
          <p:cNvPr id="2" name="Picture 1">
            <a:extLst>
              <a:ext uri="{FF2B5EF4-FFF2-40B4-BE49-F238E27FC236}">
                <a16:creationId xmlns:a16="http://schemas.microsoft.com/office/drawing/2014/main" id="{C947F076-D01B-38F0-D7B6-B4419A8CD283}"/>
              </a:ext>
            </a:extLst>
          </p:cNvPr>
          <p:cNvPicPr>
            <a:picLocks noChangeAspect="1"/>
          </p:cNvPicPr>
          <p:nvPr/>
        </p:nvPicPr>
        <p:blipFill>
          <a:blip r:embed="rId3"/>
          <a:srcRect l="66818" t="56843" r="3587"/>
          <a:stretch/>
        </p:blipFill>
        <p:spPr>
          <a:xfrm>
            <a:off x="346811" y="2003896"/>
            <a:ext cx="4755663" cy="3297678"/>
          </a:xfrm>
          <a:prstGeom prst="rect">
            <a:avLst/>
          </a:prstGeom>
        </p:spPr>
      </p:pic>
      <p:sp>
        <p:nvSpPr>
          <p:cNvPr id="3" name="TextBox 2">
            <a:extLst>
              <a:ext uri="{FF2B5EF4-FFF2-40B4-BE49-F238E27FC236}">
                <a16:creationId xmlns:a16="http://schemas.microsoft.com/office/drawing/2014/main" id="{72A208CE-44FE-E6AA-C51A-3722E9C6803A}"/>
              </a:ext>
            </a:extLst>
          </p:cNvPr>
          <p:cNvSpPr txBox="1"/>
          <p:nvPr/>
        </p:nvSpPr>
        <p:spPr>
          <a:xfrm>
            <a:off x="1417380" y="403234"/>
            <a:ext cx="10683829" cy="584775"/>
          </a:xfrm>
          <a:prstGeom prst="rect">
            <a:avLst/>
          </a:prstGeom>
          <a:noFill/>
        </p:spPr>
        <p:txBody>
          <a:bodyPr wrap="square" rtlCol="0">
            <a:spAutoFit/>
          </a:bodyPr>
          <a:lstStyle/>
          <a:p>
            <a:r>
              <a:rPr lang="en-GB" sz="3200" b="1" dirty="0">
                <a:solidFill>
                  <a:srgbClr val="0070C0"/>
                </a:solidFill>
                <a:latin typeface="Amasis MT Pro Black" panose="02040A04050005020304" pitchFamily="18" charset="0"/>
                <a:ea typeface="ADLaM Display" panose="02010000000000000000" pitchFamily="2" charset="0"/>
                <a:cs typeface="ADLaM Display" panose="02010000000000000000" pitchFamily="2" charset="0"/>
              </a:rPr>
              <a:t>Remote Work Perception in Organizations:</a:t>
            </a:r>
            <a:endParaRPr lang="en-US" sz="3200" b="1" dirty="0">
              <a:solidFill>
                <a:srgbClr val="0070C0"/>
              </a:solidFill>
              <a:latin typeface="Amasis MT Pro Black" panose="02040A04050005020304" pitchFamily="18" charset="0"/>
              <a:ea typeface="ADLaM Display" panose="02010000000000000000" pitchFamily="2" charset="0"/>
              <a:cs typeface="ADLaM Display" panose="02010000000000000000" pitchFamily="2" charset="0"/>
            </a:endParaRPr>
          </a:p>
        </p:txBody>
      </p:sp>
      <p:sp>
        <p:nvSpPr>
          <p:cNvPr id="5" name="TextBox 4">
            <a:extLst>
              <a:ext uri="{FF2B5EF4-FFF2-40B4-BE49-F238E27FC236}">
                <a16:creationId xmlns:a16="http://schemas.microsoft.com/office/drawing/2014/main" id="{E338DC8F-94B0-8888-595F-639ACA048730}"/>
              </a:ext>
            </a:extLst>
          </p:cNvPr>
          <p:cNvSpPr txBox="1"/>
          <p:nvPr/>
        </p:nvSpPr>
        <p:spPr>
          <a:xfrm>
            <a:off x="5097294" y="2135707"/>
            <a:ext cx="7094706" cy="2985420"/>
          </a:xfrm>
          <a:prstGeom prst="rect">
            <a:avLst/>
          </a:prstGeom>
        </p:spPr>
        <p:txBody>
          <a:bodyPr vert="horz" lIns="91440" tIns="45720" rIns="91440" bIns="45720" rtlCol="0">
            <a:normAutofit/>
          </a:bodyPr>
          <a:lstStyle/>
          <a:p>
            <a:pPr marL="342900" marR="0" lvl="0" indent="-228600">
              <a:lnSpc>
                <a:spcPct val="150000"/>
              </a:lnSpc>
              <a:spcBef>
                <a:spcPts val="0"/>
              </a:spcBef>
              <a:spcAft>
                <a:spcPts val="0"/>
              </a:spcAft>
              <a:buSzPts val="1000"/>
              <a:buFont typeface="Arial" panose="020B0604020202020204" pitchFamily="34" charset="0"/>
              <a:buChar char="•"/>
              <a:tabLst>
                <a:tab pos="742950" algn="l"/>
              </a:tabLst>
            </a:pPr>
            <a:r>
              <a:rPr lang="en-GB" b="1" dirty="0">
                <a:effectLst/>
              </a:rPr>
              <a:t>A significant portion of respondents somewhat agree that remote work is common in their organization, followed by strong agreement.</a:t>
            </a:r>
          </a:p>
          <a:p>
            <a:pPr marL="342900" marR="0" lvl="0" indent="-228600">
              <a:lnSpc>
                <a:spcPct val="150000"/>
              </a:lnSpc>
              <a:spcBef>
                <a:spcPts val="0"/>
              </a:spcBef>
              <a:spcAft>
                <a:spcPts val="0"/>
              </a:spcAft>
              <a:buSzPts val="1000"/>
              <a:buFont typeface="Arial" panose="020B0604020202020204" pitchFamily="34" charset="0"/>
              <a:buChar char="•"/>
              <a:tabLst>
                <a:tab pos="742950" algn="l"/>
              </a:tabLst>
            </a:pPr>
            <a:r>
              <a:rPr lang="en-GB" b="1" dirty="0">
                <a:effectLst/>
              </a:rPr>
              <a:t>This distribution suggests that while remote work is present, there is still some variance in its adoption across organizations.</a:t>
            </a:r>
            <a:endParaRPr lang="en-US" b="1" dirty="0"/>
          </a:p>
        </p:txBody>
      </p:sp>
    </p:spTree>
    <p:extLst>
      <p:ext uri="{BB962C8B-B14F-4D97-AF65-F5344CB8AC3E}">
        <p14:creationId xmlns:p14="http://schemas.microsoft.com/office/powerpoint/2010/main" val="205556689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955CD1E-A7E1-622E-14FC-DAA1DF100B3E}"/>
              </a:ext>
            </a:extLst>
          </p:cNvPr>
          <p:cNvSpPr/>
          <p:nvPr/>
        </p:nvSpPr>
        <p:spPr>
          <a:xfrm>
            <a:off x="58" y="1"/>
            <a:ext cx="12191886" cy="6858000"/>
          </a:xfrm>
          <a:prstGeom prst="rect">
            <a:avLst/>
          </a:prstGeom>
          <a:solidFill>
            <a:srgbClr val="01AAE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64"/>
          </a:p>
        </p:txBody>
      </p:sp>
      <p:sp>
        <p:nvSpPr>
          <p:cNvPr id="3" name="Subtitle 2">
            <a:extLst>
              <a:ext uri="{FF2B5EF4-FFF2-40B4-BE49-F238E27FC236}">
                <a16:creationId xmlns:a16="http://schemas.microsoft.com/office/drawing/2014/main" id="{02A9C86C-7D58-47AE-BCA8-B3C3FBDF5A5A}"/>
              </a:ext>
            </a:extLst>
          </p:cNvPr>
          <p:cNvSpPr txBox="1">
            <a:spLocks/>
          </p:cNvSpPr>
          <p:nvPr/>
        </p:nvSpPr>
        <p:spPr>
          <a:xfrm>
            <a:off x="838249" y="1869455"/>
            <a:ext cx="9143914" cy="4124921"/>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439AFCF4-F7E9-4DC8-9D51-3E324E38AF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14194" y="2077751"/>
            <a:ext cx="4938486" cy="3703863"/>
          </a:xfrm>
          <a:prstGeom prst="rect">
            <a:avLst/>
          </a:prstGeom>
        </p:spPr>
      </p:pic>
      <p:pic>
        <p:nvPicPr>
          <p:cNvPr id="4" name="Picture 3">
            <a:extLst>
              <a:ext uri="{FF2B5EF4-FFF2-40B4-BE49-F238E27FC236}">
                <a16:creationId xmlns:a16="http://schemas.microsoft.com/office/drawing/2014/main" id="{9061CD80-AF9A-033D-061B-7EBA4EBE3D29}"/>
              </a:ext>
            </a:extLst>
          </p:cNvPr>
          <p:cNvPicPr>
            <a:picLocks noChangeAspect="1"/>
          </p:cNvPicPr>
          <p:nvPr/>
        </p:nvPicPr>
        <p:blipFill>
          <a:blip r:embed="rId3"/>
          <a:stretch>
            <a:fillRect/>
          </a:stretch>
        </p:blipFill>
        <p:spPr>
          <a:xfrm>
            <a:off x="176691" y="97493"/>
            <a:ext cx="1072989" cy="993734"/>
          </a:xfrm>
          <a:prstGeom prst="rect">
            <a:avLst/>
          </a:prstGeom>
        </p:spPr>
      </p:pic>
    </p:spTree>
    <p:extLst>
      <p:ext uri="{BB962C8B-B14F-4D97-AF65-F5344CB8AC3E}">
        <p14:creationId xmlns:p14="http://schemas.microsoft.com/office/powerpoint/2010/main" val="2147170920"/>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C219869C-7E5C-A2C7-6C51-B665DB7D1A96}"/>
              </a:ext>
            </a:extLst>
          </p:cNvPr>
          <p:cNvSpPr txBox="1"/>
          <p:nvPr/>
        </p:nvSpPr>
        <p:spPr>
          <a:xfrm>
            <a:off x="556325" y="1081067"/>
            <a:ext cx="3429000" cy="1388427"/>
          </a:xfrm>
          <a:prstGeom prst="rect">
            <a:avLst/>
          </a:prstGeom>
        </p:spPr>
        <p:txBody>
          <a:bodyPr vert="horz" lIns="91440" tIns="45720" rIns="91440" bIns="45720" rtlCol="0" anchor="b">
            <a:normAutofit lnSpcReduction="10000"/>
          </a:bodyPr>
          <a:lstStyle/>
          <a:p>
            <a:pPr>
              <a:lnSpc>
                <a:spcPct val="90000"/>
              </a:lnSpc>
              <a:spcBef>
                <a:spcPct val="0"/>
              </a:spcBef>
              <a:spcAft>
                <a:spcPts val="600"/>
              </a:spcAft>
            </a:pPr>
            <a:r>
              <a:rPr lang="en-US" sz="5000" b="1" kern="1200" dirty="0">
                <a:solidFill>
                  <a:schemeClr val="tx1"/>
                </a:solidFill>
                <a:latin typeface="+mj-lt"/>
                <a:ea typeface="+mj-ea"/>
                <a:cs typeface="+mj-cs"/>
              </a:rPr>
              <a:t>Prepare The Dataset</a:t>
            </a:r>
          </a:p>
        </p:txBody>
      </p:sp>
      <p:sp>
        <p:nvSpPr>
          <p:cNvPr id="19" name="sketch line">
            <a:extLst>
              <a:ext uri="{FF2B5EF4-FFF2-40B4-BE49-F238E27FC236}">
                <a16:creationId xmlns:a16="http://schemas.microsoft.com/office/drawing/2014/main" id="{6357EC4F-235E-4222-A36F-C7878ACE37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EAA6028A-C646-7225-B9C4-52B8BF717401}"/>
              </a:ext>
            </a:extLst>
          </p:cNvPr>
          <p:cNvSpPr txBox="1"/>
          <p:nvPr/>
        </p:nvSpPr>
        <p:spPr>
          <a:xfrm>
            <a:off x="169626" y="2807208"/>
            <a:ext cx="4949028" cy="3410712"/>
          </a:xfrm>
          <a:prstGeom prst="rect">
            <a:avLst/>
          </a:prstGeom>
        </p:spPr>
        <p:txBody>
          <a:bodyPr vert="horz" lIns="91440" tIns="45720" rIns="91440" bIns="45720" rtlCol="0" anchor="t">
            <a:normAutofit fontScale="92500"/>
          </a:bodyPr>
          <a:lstStyle/>
          <a:p>
            <a:pPr marL="114300">
              <a:lnSpc>
                <a:spcPct val="90000"/>
              </a:lnSpc>
              <a:spcAft>
                <a:spcPts val="600"/>
              </a:spcAft>
            </a:pPr>
            <a:r>
              <a:rPr lang="en-US" sz="3200" b="1" dirty="0">
                <a:solidFill>
                  <a:srgbClr val="0070C0"/>
                </a:solidFill>
              </a:rPr>
              <a:t>1. Data Import &amp; Validation</a:t>
            </a:r>
          </a:p>
          <a:p>
            <a:pPr marR="0" lvl="0">
              <a:lnSpc>
                <a:spcPct val="90000"/>
              </a:lnSpc>
              <a:spcBef>
                <a:spcPts val="0"/>
              </a:spcBef>
              <a:spcAft>
                <a:spcPts val="600"/>
              </a:spcAft>
              <a:buClr>
                <a:srgbClr val="538135"/>
              </a:buClr>
            </a:pPr>
            <a:endParaRPr lang="en-US" sz="1500" dirty="0">
              <a:effectLst/>
            </a:endParaRPr>
          </a:p>
          <a:p>
            <a:pPr marR="0" lvl="0" indent="-228600">
              <a:lnSpc>
                <a:spcPct val="90000"/>
              </a:lnSpc>
              <a:spcBef>
                <a:spcPts val="0"/>
              </a:spcBef>
              <a:spcAft>
                <a:spcPts val="600"/>
              </a:spcAft>
              <a:buClr>
                <a:srgbClr val="538135"/>
              </a:buClr>
              <a:buFont typeface="Arial" panose="020B0604020202020204" pitchFamily="34" charset="0"/>
              <a:buChar char="•"/>
            </a:pPr>
            <a:r>
              <a:rPr lang="en-US" sz="2000" dirty="0">
                <a:effectLst/>
              </a:rPr>
              <a:t>With Excel we handled columns names as it was too long to fit as a column name in SQL DB, and not unified, so We copy names of columns, which were the questions of the survey, and used transpose feature and put the column names in a new sheet and make new names for columns, referring to the old names.</a:t>
            </a:r>
          </a:p>
          <a:p>
            <a:pPr marL="342900" indent="-228600">
              <a:lnSpc>
                <a:spcPct val="90000"/>
              </a:lnSpc>
              <a:spcAft>
                <a:spcPts val="600"/>
              </a:spcAft>
              <a:buFont typeface="Arial" panose="020B0604020202020204" pitchFamily="34" charset="0"/>
              <a:buChar char="•"/>
            </a:pPr>
            <a:endParaRPr lang="en-US" sz="1500" dirty="0"/>
          </a:p>
        </p:txBody>
      </p:sp>
      <p:pic>
        <p:nvPicPr>
          <p:cNvPr id="12" name="Picture 11">
            <a:extLst>
              <a:ext uri="{FF2B5EF4-FFF2-40B4-BE49-F238E27FC236}">
                <a16:creationId xmlns:a16="http://schemas.microsoft.com/office/drawing/2014/main" id="{FA1CC599-F310-ED9D-AEB7-269C3F7D59BC}"/>
              </a:ext>
            </a:extLst>
          </p:cNvPr>
          <p:cNvPicPr>
            <a:picLocks noChangeAspect="1"/>
          </p:cNvPicPr>
          <p:nvPr/>
        </p:nvPicPr>
        <p:blipFill>
          <a:blip r:embed="rId2"/>
          <a:stretch>
            <a:fillRect/>
          </a:stretch>
        </p:blipFill>
        <p:spPr>
          <a:xfrm>
            <a:off x="5118654" y="1391920"/>
            <a:ext cx="6903720" cy="4673600"/>
          </a:xfrm>
          <a:prstGeom prst="rect">
            <a:avLst/>
          </a:prstGeom>
        </p:spPr>
      </p:pic>
      <p:pic>
        <p:nvPicPr>
          <p:cNvPr id="7" name="Picture 6">
            <a:extLst>
              <a:ext uri="{FF2B5EF4-FFF2-40B4-BE49-F238E27FC236}">
                <a16:creationId xmlns:a16="http://schemas.microsoft.com/office/drawing/2014/main" id="{68DA75DD-D597-BC56-3AF4-278CC504BBA2}"/>
              </a:ext>
            </a:extLst>
          </p:cNvPr>
          <p:cNvPicPr>
            <a:picLocks noChangeAspect="1"/>
          </p:cNvPicPr>
          <p:nvPr/>
        </p:nvPicPr>
        <p:blipFill>
          <a:blip r:embed="rId3"/>
          <a:stretch>
            <a:fillRect/>
          </a:stretch>
        </p:blipFill>
        <p:spPr>
          <a:xfrm>
            <a:off x="113745" y="87333"/>
            <a:ext cx="1072989" cy="993734"/>
          </a:xfrm>
          <a:prstGeom prst="rect">
            <a:avLst/>
          </a:prstGeom>
        </p:spPr>
      </p:pic>
    </p:spTree>
    <p:extLst>
      <p:ext uri="{BB962C8B-B14F-4D97-AF65-F5344CB8AC3E}">
        <p14:creationId xmlns:p14="http://schemas.microsoft.com/office/powerpoint/2010/main" val="13168895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1CD81A2A-6ED4-4EF4-A14C-912D31E148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6" name="TextBox 5">
            <a:extLst>
              <a:ext uri="{FF2B5EF4-FFF2-40B4-BE49-F238E27FC236}">
                <a16:creationId xmlns:a16="http://schemas.microsoft.com/office/drawing/2014/main" id="{91EF732F-B917-1BF5-AC62-FFC7D5687A2A}"/>
              </a:ext>
            </a:extLst>
          </p:cNvPr>
          <p:cNvSpPr txBox="1"/>
          <p:nvPr/>
        </p:nvSpPr>
        <p:spPr>
          <a:xfrm>
            <a:off x="428608" y="1188720"/>
            <a:ext cx="5393361" cy="1325563"/>
          </a:xfrm>
          <a:prstGeom prst="rect">
            <a:avLst/>
          </a:prstGeom>
        </p:spPr>
        <p:txBody>
          <a:bodyPr vert="horz" lIns="91440" tIns="45720" rIns="91440" bIns="45720" rtlCol="0" anchor="ctr">
            <a:normAutofit/>
          </a:bodyPr>
          <a:lstStyle/>
          <a:p>
            <a:pPr marL="228600" marR="0">
              <a:lnSpc>
                <a:spcPct val="90000"/>
              </a:lnSpc>
              <a:spcBef>
                <a:spcPct val="0"/>
              </a:spcBef>
              <a:spcAft>
                <a:spcPts val="600"/>
              </a:spcAft>
            </a:pPr>
            <a:r>
              <a:rPr lang="en-US" sz="3700" b="1" kern="1200" dirty="0">
                <a:solidFill>
                  <a:schemeClr val="tx1"/>
                </a:solidFill>
                <a:effectLst/>
                <a:latin typeface="+mj-lt"/>
                <a:ea typeface="+mj-ea"/>
                <a:cs typeface="+mj-cs"/>
              </a:rPr>
              <a:t>The Naming Guidelines </a:t>
            </a:r>
            <a:r>
              <a:rPr lang="en-US" sz="3700" b="1" kern="1200" dirty="0">
                <a:solidFill>
                  <a:schemeClr val="tx1"/>
                </a:solidFill>
                <a:latin typeface="+mj-lt"/>
                <a:ea typeface="+mj-ea"/>
                <a:cs typeface="+mj-cs"/>
              </a:rPr>
              <a:t>Used to modify </a:t>
            </a:r>
            <a:endParaRPr lang="en-US" sz="3700" kern="1200" dirty="0">
              <a:solidFill>
                <a:schemeClr val="tx1"/>
              </a:solidFill>
              <a:effectLst/>
              <a:latin typeface="+mj-lt"/>
              <a:ea typeface="+mj-ea"/>
              <a:cs typeface="+mj-cs"/>
            </a:endParaRPr>
          </a:p>
        </p:txBody>
      </p:sp>
      <p:sp>
        <p:nvSpPr>
          <p:cNvPr id="27" name="Freeform: Shape 26">
            <a:extLst>
              <a:ext uri="{FF2B5EF4-FFF2-40B4-BE49-F238E27FC236}">
                <a16:creationId xmlns:a16="http://schemas.microsoft.com/office/drawing/2014/main" id="{1661932C-CA15-4E17-B115-FAE7CBEE47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198657" y="1"/>
            <a:ext cx="1155142" cy="625027"/>
          </a:xfrm>
          <a:custGeom>
            <a:avLst/>
            <a:gdLst>
              <a:gd name="connsiteX0" fmla="*/ 4784 w 1155142"/>
              <a:gd name="connsiteY0" fmla="*/ 0 h 625027"/>
              <a:gd name="connsiteX1" fmla="*/ 1150358 w 1155142"/>
              <a:gd name="connsiteY1" fmla="*/ 0 h 625027"/>
              <a:gd name="connsiteX2" fmla="*/ 1155142 w 1155142"/>
              <a:gd name="connsiteY2" fmla="*/ 47456 h 625027"/>
              <a:gd name="connsiteX3" fmla="*/ 577571 w 1155142"/>
              <a:gd name="connsiteY3" fmla="*/ 625027 h 625027"/>
              <a:gd name="connsiteX4" fmla="*/ 0 w 1155142"/>
              <a:gd name="connsiteY4" fmla="*/ 47456 h 6250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625027">
                <a:moveTo>
                  <a:pt x="4784" y="0"/>
                </a:moveTo>
                <a:lnTo>
                  <a:pt x="1150358" y="0"/>
                </a:lnTo>
                <a:lnTo>
                  <a:pt x="1155142" y="47456"/>
                </a:lnTo>
                <a:cubicBezTo>
                  <a:pt x="1155142" y="366440"/>
                  <a:pt x="896555" y="625027"/>
                  <a:pt x="577571" y="625027"/>
                </a:cubicBezTo>
                <a:cubicBezTo>
                  <a:pt x="258587" y="625027"/>
                  <a:pt x="0" y="366440"/>
                  <a:pt x="0" y="47456"/>
                </a:cubicBezTo>
                <a:close/>
              </a:path>
            </a:pathLst>
          </a:custGeom>
          <a:solidFill>
            <a:schemeClr val="accent5">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TextBox 10">
            <a:extLst>
              <a:ext uri="{FF2B5EF4-FFF2-40B4-BE49-F238E27FC236}">
                <a16:creationId xmlns:a16="http://schemas.microsoft.com/office/drawing/2014/main" id="{D50BD574-2BF9-9849-D64D-75BCEE04602A}"/>
              </a:ext>
            </a:extLst>
          </p:cNvPr>
          <p:cNvSpPr txBox="1"/>
          <p:nvPr/>
        </p:nvSpPr>
        <p:spPr>
          <a:xfrm>
            <a:off x="348659" y="2409178"/>
            <a:ext cx="7354468" cy="4351338"/>
          </a:xfrm>
          <a:prstGeom prst="rect">
            <a:avLst/>
          </a:prstGeom>
        </p:spPr>
        <p:txBody>
          <a:bodyPr vert="horz" lIns="91440" tIns="45720" rIns="91440" bIns="45720" rtlCol="0">
            <a:normAutofit lnSpcReduction="10000"/>
          </a:bodyPr>
          <a:lstStyle/>
          <a:p>
            <a:pPr marL="342900" marR="0" lvl="0" indent="-228600">
              <a:lnSpc>
                <a:spcPct val="150000"/>
              </a:lnSpc>
              <a:spcBef>
                <a:spcPts val="0"/>
              </a:spcBef>
              <a:spcAft>
                <a:spcPts val="0"/>
              </a:spcAft>
              <a:buSzPts val="1000"/>
              <a:buFont typeface="Arial" panose="020B0604020202020204" pitchFamily="34" charset="0"/>
              <a:buChar char="•"/>
              <a:tabLst>
                <a:tab pos="742950" algn="l"/>
              </a:tabLst>
            </a:pPr>
            <a:r>
              <a:rPr lang="en-US" b="1" dirty="0">
                <a:effectLst/>
              </a:rPr>
              <a:t>Meaningful Names</a:t>
            </a:r>
            <a:endParaRPr lang="en-US" dirty="0">
              <a:effectLst/>
            </a:endParaRPr>
          </a:p>
          <a:p>
            <a:pPr marL="342900" marR="0" lvl="0" indent="-228600">
              <a:lnSpc>
                <a:spcPct val="150000"/>
              </a:lnSpc>
              <a:spcBef>
                <a:spcPts val="0"/>
              </a:spcBef>
              <a:spcAft>
                <a:spcPts val="0"/>
              </a:spcAft>
              <a:buSzPts val="1000"/>
              <a:buFont typeface="Arial" panose="020B0604020202020204" pitchFamily="34" charset="0"/>
              <a:buChar char="•"/>
              <a:tabLst>
                <a:tab pos="742950" algn="l"/>
              </a:tabLst>
            </a:pPr>
            <a:r>
              <a:rPr lang="en-US" b="1" dirty="0">
                <a:effectLst/>
              </a:rPr>
              <a:t>Consistency</a:t>
            </a:r>
            <a:endParaRPr lang="en-US" dirty="0">
              <a:effectLst/>
            </a:endParaRPr>
          </a:p>
          <a:p>
            <a:pPr marL="342900" marR="0" lvl="0" indent="-228600">
              <a:lnSpc>
                <a:spcPct val="150000"/>
              </a:lnSpc>
              <a:spcBef>
                <a:spcPts val="0"/>
              </a:spcBef>
              <a:spcAft>
                <a:spcPts val="0"/>
              </a:spcAft>
              <a:buSzPts val="1000"/>
              <a:buFont typeface="Arial" panose="020B0604020202020204" pitchFamily="34" charset="0"/>
              <a:buChar char="•"/>
              <a:tabLst>
                <a:tab pos="742950" algn="l"/>
              </a:tabLst>
            </a:pPr>
            <a:r>
              <a:rPr lang="en-US" b="1" dirty="0">
                <a:effectLst/>
              </a:rPr>
              <a:t>Avoided Reserved Keywords</a:t>
            </a:r>
            <a:endParaRPr lang="en-US" dirty="0">
              <a:effectLst/>
            </a:endParaRPr>
          </a:p>
          <a:p>
            <a:pPr marL="342900" marR="0" lvl="0" indent="-228600">
              <a:lnSpc>
                <a:spcPct val="150000"/>
              </a:lnSpc>
              <a:spcBef>
                <a:spcPts val="0"/>
              </a:spcBef>
              <a:spcAft>
                <a:spcPts val="0"/>
              </a:spcAft>
              <a:buSzPts val="1000"/>
              <a:buFont typeface="Arial" panose="020B0604020202020204" pitchFamily="34" charset="0"/>
              <a:buChar char="•"/>
              <a:tabLst>
                <a:tab pos="742950" algn="l"/>
              </a:tabLst>
            </a:pPr>
            <a:r>
              <a:rPr lang="en-US" b="1" dirty="0">
                <a:effectLst/>
              </a:rPr>
              <a:t>Used Snake Case Style</a:t>
            </a:r>
            <a:endParaRPr lang="en-US" dirty="0">
              <a:effectLst/>
            </a:endParaRPr>
          </a:p>
          <a:p>
            <a:pPr marL="342900" marR="0" lvl="0" indent="-228600">
              <a:lnSpc>
                <a:spcPct val="150000"/>
              </a:lnSpc>
              <a:spcBef>
                <a:spcPts val="0"/>
              </a:spcBef>
              <a:spcAft>
                <a:spcPts val="0"/>
              </a:spcAft>
              <a:buSzPts val="1000"/>
              <a:buFont typeface="Arial" panose="020B0604020202020204" pitchFamily="34" charset="0"/>
              <a:buChar char="•"/>
              <a:tabLst>
                <a:tab pos="742950" algn="l"/>
              </a:tabLst>
            </a:pPr>
            <a:r>
              <a:rPr lang="en-US" b="1" dirty="0">
                <a:effectLst/>
              </a:rPr>
              <a:t>Prefixing and Suffixing like Data Type Prefixes</a:t>
            </a:r>
            <a:endParaRPr lang="en-US" dirty="0">
              <a:effectLst/>
            </a:endParaRPr>
          </a:p>
          <a:p>
            <a:pPr marL="342900" marR="0" lvl="0" indent="-228600">
              <a:lnSpc>
                <a:spcPct val="150000"/>
              </a:lnSpc>
              <a:spcBef>
                <a:spcPts val="0"/>
              </a:spcBef>
              <a:spcAft>
                <a:spcPts val="0"/>
              </a:spcAft>
              <a:buSzPts val="1000"/>
              <a:buFont typeface="Arial" panose="020B0604020202020204" pitchFamily="34" charset="0"/>
              <a:buChar char="•"/>
              <a:tabLst>
                <a:tab pos="742950" algn="l"/>
              </a:tabLst>
            </a:pPr>
            <a:r>
              <a:rPr lang="en-US" b="1" dirty="0">
                <a:effectLst/>
              </a:rPr>
              <a:t>Abbreviations and Acronyms</a:t>
            </a:r>
            <a:endParaRPr lang="en-US" dirty="0">
              <a:effectLst/>
            </a:endParaRPr>
          </a:p>
          <a:p>
            <a:pPr marL="342900" marR="0" lvl="0" indent="-228600">
              <a:lnSpc>
                <a:spcPct val="150000"/>
              </a:lnSpc>
              <a:spcBef>
                <a:spcPts val="0"/>
              </a:spcBef>
              <a:spcAft>
                <a:spcPts val="0"/>
              </a:spcAft>
              <a:buSzPts val="1000"/>
              <a:buFont typeface="Arial" panose="020B0604020202020204" pitchFamily="34" charset="0"/>
              <a:buChar char="•"/>
              <a:tabLst>
                <a:tab pos="742950" algn="l"/>
              </a:tabLst>
            </a:pPr>
            <a:r>
              <a:rPr lang="en-US" b="1" dirty="0">
                <a:effectLst/>
              </a:rPr>
              <a:t>Avoided Uncommon Abbreviations and Used Standard Acronyms</a:t>
            </a:r>
            <a:endParaRPr lang="en-US" dirty="0">
              <a:effectLst/>
            </a:endParaRPr>
          </a:p>
          <a:p>
            <a:pPr marL="342900" marR="0" lvl="0" indent="-228600">
              <a:lnSpc>
                <a:spcPct val="150000"/>
              </a:lnSpc>
              <a:spcBef>
                <a:spcPts val="0"/>
              </a:spcBef>
              <a:spcAft>
                <a:spcPts val="0"/>
              </a:spcAft>
              <a:buSzPts val="1000"/>
              <a:buFont typeface="Arial" panose="020B0604020202020204" pitchFamily="34" charset="0"/>
              <a:buChar char="•"/>
              <a:tabLst>
                <a:tab pos="742950" algn="l"/>
                <a:tab pos="800100" algn="l"/>
              </a:tabLst>
            </a:pPr>
            <a:r>
              <a:rPr lang="en-US" b="1" dirty="0">
                <a:effectLst/>
              </a:rPr>
              <a:t>Naming Conventions for Specific Data Types like Boolean Columns and Numeric Columns</a:t>
            </a:r>
            <a:endParaRPr lang="en-US" dirty="0">
              <a:effectLst/>
            </a:endParaRPr>
          </a:p>
          <a:p>
            <a:pPr marL="342900" marR="0" lvl="0" indent="-228600">
              <a:lnSpc>
                <a:spcPct val="150000"/>
              </a:lnSpc>
              <a:spcBef>
                <a:spcPts val="0"/>
              </a:spcBef>
              <a:spcAft>
                <a:spcPts val="0"/>
              </a:spcAft>
              <a:buSzPts val="1000"/>
              <a:buFont typeface="Arial" panose="020B0604020202020204" pitchFamily="34" charset="0"/>
              <a:buChar char="•"/>
              <a:tabLst>
                <a:tab pos="742950" algn="l"/>
              </a:tabLst>
            </a:pPr>
            <a:r>
              <a:rPr lang="en-US" b="1" dirty="0">
                <a:effectLst/>
              </a:rPr>
              <a:t>Documentation</a:t>
            </a:r>
            <a:endParaRPr lang="en-US" dirty="0">
              <a:effectLst/>
            </a:endParaRPr>
          </a:p>
          <a:p>
            <a:pPr marL="342900" marR="0" lvl="0" indent="-228600">
              <a:lnSpc>
                <a:spcPct val="150000"/>
              </a:lnSpc>
              <a:spcBef>
                <a:spcPts val="0"/>
              </a:spcBef>
              <a:spcAft>
                <a:spcPts val="800"/>
              </a:spcAft>
              <a:buSzPts val="1000"/>
              <a:buFont typeface="Arial" panose="020B0604020202020204" pitchFamily="34" charset="0"/>
              <a:buChar char="•"/>
              <a:tabLst>
                <a:tab pos="742950" algn="l"/>
              </a:tabLst>
            </a:pPr>
            <a:r>
              <a:rPr lang="en-US" b="1" dirty="0">
                <a:effectLst/>
              </a:rPr>
              <a:t>Commenting</a:t>
            </a:r>
            <a:endParaRPr lang="en-US" dirty="0">
              <a:effectLst/>
            </a:endParaRPr>
          </a:p>
        </p:txBody>
      </p:sp>
      <p:sp>
        <p:nvSpPr>
          <p:cNvPr id="29" name="Oval 28">
            <a:extLst>
              <a:ext uri="{FF2B5EF4-FFF2-40B4-BE49-F238E27FC236}">
                <a16:creationId xmlns:a16="http://schemas.microsoft.com/office/drawing/2014/main" id="{8590ADD5-9383-4D3D-9047-3DA2593CCB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08185" y="3423959"/>
            <a:ext cx="540822" cy="540822"/>
          </a:xfrm>
          <a:prstGeom prst="ellipse">
            <a:avLst/>
          </a:prstGeom>
          <a:noFill/>
          <a:ln w="1270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Graphic 14" descr="Checkmark">
            <a:extLst>
              <a:ext uri="{FF2B5EF4-FFF2-40B4-BE49-F238E27FC236}">
                <a16:creationId xmlns:a16="http://schemas.microsoft.com/office/drawing/2014/main" id="{F94FADD8-1D54-48AA-4D93-9005F12977E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887184" y="1216485"/>
            <a:ext cx="3781051" cy="3781051"/>
          </a:xfrm>
          <a:custGeom>
            <a:avLst/>
            <a:gdLst/>
            <a:ahLst/>
            <a:cxnLst/>
            <a:rect l="l" t="t" r="r" b="b"/>
            <a:pathLst>
              <a:path w="4114800" h="5712488">
                <a:moveTo>
                  <a:pt x="133155" y="0"/>
                </a:moveTo>
                <a:lnTo>
                  <a:pt x="3981645" y="0"/>
                </a:lnTo>
                <a:cubicBezTo>
                  <a:pt x="4055184" y="0"/>
                  <a:pt x="4114800" y="59616"/>
                  <a:pt x="4114800" y="133155"/>
                </a:cubicBezTo>
                <a:lnTo>
                  <a:pt x="4114800" y="5579333"/>
                </a:lnTo>
                <a:cubicBezTo>
                  <a:pt x="4114800" y="5652872"/>
                  <a:pt x="4055184" y="5712488"/>
                  <a:pt x="3981645" y="5712488"/>
                </a:cubicBezTo>
                <a:lnTo>
                  <a:pt x="133155" y="5712488"/>
                </a:lnTo>
                <a:cubicBezTo>
                  <a:pt x="59616" y="5712488"/>
                  <a:pt x="0" y="5652872"/>
                  <a:pt x="0" y="5579333"/>
                </a:cubicBezTo>
                <a:lnTo>
                  <a:pt x="0" y="133155"/>
                </a:lnTo>
                <a:cubicBezTo>
                  <a:pt x="0" y="59616"/>
                  <a:pt x="59616" y="0"/>
                  <a:pt x="133155" y="0"/>
                </a:cubicBezTo>
                <a:close/>
              </a:path>
            </a:pathLst>
          </a:custGeom>
        </p:spPr>
      </p:pic>
      <p:sp>
        <p:nvSpPr>
          <p:cNvPr id="31" name="Freeform: Shape 30">
            <a:extLst>
              <a:ext uri="{FF2B5EF4-FFF2-40B4-BE49-F238E27FC236}">
                <a16:creationId xmlns:a16="http://schemas.microsoft.com/office/drawing/2014/main" id="{DABE3E45-88CF-45D8-8D40-C773324D93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49602" y="1"/>
            <a:ext cx="2066948" cy="1621879"/>
          </a:xfrm>
          <a:custGeom>
            <a:avLst/>
            <a:gdLst>
              <a:gd name="connsiteX0" fmla="*/ 0 w 2066948"/>
              <a:gd name="connsiteY0" fmla="*/ 0 h 1621879"/>
              <a:gd name="connsiteX1" fmla="*/ 123825 w 2066948"/>
              <a:gd name="connsiteY1" fmla="*/ 0 h 1621879"/>
              <a:gd name="connsiteX2" fmla="*/ 123825 w 2066948"/>
              <a:gd name="connsiteY2" fmla="*/ 1452620 h 1621879"/>
              <a:gd name="connsiteX3" fmla="*/ 1881378 w 2066948"/>
              <a:gd name="connsiteY3" fmla="*/ 436017 h 1621879"/>
              <a:gd name="connsiteX4" fmla="*/ 1127572 w 2066948"/>
              <a:gd name="connsiteY4" fmla="*/ 0 h 1621879"/>
              <a:gd name="connsiteX5" fmla="*/ 1374887 w 2066948"/>
              <a:gd name="connsiteY5" fmla="*/ 0 h 1621879"/>
              <a:gd name="connsiteX6" fmla="*/ 2035969 w 2066948"/>
              <a:gd name="connsiteY6" fmla="*/ 382391 h 1621879"/>
              <a:gd name="connsiteX7" fmla="*/ 2058648 w 2066948"/>
              <a:gd name="connsiteY7" fmla="*/ 466963 h 1621879"/>
              <a:gd name="connsiteX8" fmla="*/ 2035969 w 2066948"/>
              <a:gd name="connsiteY8" fmla="*/ 489642 h 1621879"/>
              <a:gd name="connsiteX9" fmla="*/ 92869 w 2066948"/>
              <a:gd name="connsiteY9" fmla="*/ 1613592 h 1621879"/>
              <a:gd name="connsiteX10" fmla="*/ 61913 w 2066948"/>
              <a:gd name="connsiteY10" fmla="*/ 1621879 h 1621879"/>
              <a:gd name="connsiteX11" fmla="*/ 0 w 2066948"/>
              <a:gd name="connsiteY11" fmla="*/ 1559967 h 1621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66948" h="1621879">
                <a:moveTo>
                  <a:pt x="0" y="0"/>
                </a:moveTo>
                <a:lnTo>
                  <a:pt x="123825" y="0"/>
                </a:lnTo>
                <a:lnTo>
                  <a:pt x="123825" y="1452620"/>
                </a:lnTo>
                <a:lnTo>
                  <a:pt x="1881378" y="436017"/>
                </a:lnTo>
                <a:lnTo>
                  <a:pt x="1127572" y="0"/>
                </a:lnTo>
                <a:lnTo>
                  <a:pt x="1374887" y="0"/>
                </a:lnTo>
                <a:lnTo>
                  <a:pt x="2035969" y="382391"/>
                </a:lnTo>
                <a:cubicBezTo>
                  <a:pt x="2065582" y="399479"/>
                  <a:pt x="2075745" y="437340"/>
                  <a:pt x="2058648" y="466963"/>
                </a:cubicBezTo>
                <a:cubicBezTo>
                  <a:pt x="2053219" y="476384"/>
                  <a:pt x="2045389" y="484204"/>
                  <a:pt x="2035969" y="489642"/>
                </a:cubicBezTo>
                <a:lnTo>
                  <a:pt x="92869" y="1613592"/>
                </a:lnTo>
                <a:cubicBezTo>
                  <a:pt x="83458" y="1619031"/>
                  <a:pt x="72780" y="1621889"/>
                  <a:pt x="61913" y="1621879"/>
                </a:cubicBezTo>
                <a:cubicBezTo>
                  <a:pt x="27719" y="1621879"/>
                  <a:pt x="0" y="1594161"/>
                  <a:pt x="0" y="1559967"/>
                </a:cubicBezTo>
                <a:close/>
              </a:path>
            </a:pathLst>
          </a:custGeom>
          <a:solidFill>
            <a:schemeClr val="accent6"/>
          </a:solidFill>
          <a:ln w="9525" cap="flat">
            <a:noFill/>
            <a:prstDash val="solid"/>
            <a:miter/>
          </a:ln>
        </p:spPr>
        <p:txBody>
          <a:bodyPr rtlCol="0" anchor="ctr"/>
          <a:lstStyle/>
          <a:p>
            <a:endParaRPr lang="en-US"/>
          </a:p>
        </p:txBody>
      </p:sp>
      <p:cxnSp>
        <p:nvCxnSpPr>
          <p:cNvPr id="33" name="Straight Connector 32">
            <a:extLst>
              <a:ext uri="{FF2B5EF4-FFF2-40B4-BE49-F238E27FC236}">
                <a16:creationId xmlns:a16="http://schemas.microsoft.com/office/drawing/2014/main" id="{49CD1692-827B-4C8D-B4A1-134FD04CF4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138745" y="1027906"/>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35" name="Freeform: Shape 34">
            <a:extLst>
              <a:ext uri="{FF2B5EF4-FFF2-40B4-BE49-F238E27FC236}">
                <a16:creationId xmlns:a16="http://schemas.microsoft.com/office/drawing/2014/main" id="{B91ECDA9-56DC-4270-8F33-01C5637B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463438">
            <a:off x="7456580" y="5166682"/>
            <a:ext cx="1835725" cy="2024785"/>
          </a:xfrm>
          <a:custGeom>
            <a:avLst/>
            <a:gdLst>
              <a:gd name="connsiteX0" fmla="*/ 1801138 w 1835725"/>
              <a:gd name="connsiteY0" fmla="*/ 1622662 h 2024785"/>
              <a:gd name="connsiteX1" fmla="*/ 1835717 w 1835725"/>
              <a:gd name="connsiteY1" fmla="*/ 1680254 h 2024785"/>
              <a:gd name="connsiteX2" fmla="*/ 1812568 w 1835725"/>
              <a:gd name="connsiteY2" fmla="*/ 1877193 h 2024785"/>
              <a:gd name="connsiteX3" fmla="*/ 1776210 w 1835725"/>
              <a:gd name="connsiteY3" fmla="*/ 2024785 h 2024785"/>
              <a:gd name="connsiteX4" fmla="*/ 1655772 w 1835725"/>
              <a:gd name="connsiteY4" fmla="*/ 1983449 h 2024785"/>
              <a:gd name="connsiteX5" fmla="*/ 1687591 w 1835725"/>
              <a:gd name="connsiteY5" fmla="*/ 1854495 h 2024785"/>
              <a:gd name="connsiteX6" fmla="*/ 1708939 w 1835725"/>
              <a:gd name="connsiteY6" fmla="*/ 1673301 h 2024785"/>
              <a:gd name="connsiteX7" fmla="*/ 1778129 w 1835725"/>
              <a:gd name="connsiteY7" fmla="*/ 1615979 h 2024785"/>
              <a:gd name="connsiteX8" fmla="*/ 1801138 w 1835725"/>
              <a:gd name="connsiteY8" fmla="*/ 1622662 h 2024785"/>
              <a:gd name="connsiteX9" fmla="*/ 1585229 w 1835725"/>
              <a:gd name="connsiteY9" fmla="*/ 764759 h 2024785"/>
              <a:gd name="connsiteX10" fmla="*/ 1623024 w 1835725"/>
              <a:gd name="connsiteY10" fmla="*/ 792810 h 2024785"/>
              <a:gd name="connsiteX11" fmla="*/ 1777614 w 1835725"/>
              <a:gd name="connsiteY11" fmla="*/ 1157141 h 2024785"/>
              <a:gd name="connsiteX12" fmla="*/ 1733799 w 1835725"/>
              <a:gd name="connsiteY12" fmla="*/ 1235532 h 2024785"/>
              <a:gd name="connsiteX13" fmla="*/ 1716464 w 1835725"/>
              <a:gd name="connsiteY13" fmla="*/ 1237722 h 2024785"/>
              <a:gd name="connsiteX14" fmla="*/ 1716464 w 1835725"/>
              <a:gd name="connsiteY14" fmla="*/ 1237913 h 2024785"/>
              <a:gd name="connsiteX15" fmla="*/ 1655409 w 1835725"/>
              <a:gd name="connsiteY15" fmla="*/ 1191717 h 2024785"/>
              <a:gd name="connsiteX16" fmla="*/ 1513200 w 1835725"/>
              <a:gd name="connsiteY16" fmla="*/ 856627 h 2024785"/>
              <a:gd name="connsiteX17" fmla="*/ 1538499 w 1835725"/>
              <a:gd name="connsiteY17" fmla="*/ 770415 h 2024785"/>
              <a:gd name="connsiteX18" fmla="*/ 1585229 w 1835725"/>
              <a:gd name="connsiteY18" fmla="*/ 764759 h 2024785"/>
              <a:gd name="connsiteX19" fmla="*/ 477919 w 1835725"/>
              <a:gd name="connsiteY19" fmla="*/ 21437 h 2024785"/>
              <a:gd name="connsiteX20" fmla="*/ 509236 w 1835725"/>
              <a:gd name="connsiteY20" fmla="*/ 84182 h 2024785"/>
              <a:gd name="connsiteX21" fmla="*/ 445829 w 1835725"/>
              <a:gd name="connsiteY21" fmla="*/ 139871 h 2024785"/>
              <a:gd name="connsiteX22" fmla="*/ 437447 w 1835725"/>
              <a:gd name="connsiteY22" fmla="*/ 139395 h 2024785"/>
              <a:gd name="connsiteX23" fmla="*/ 73211 w 1835725"/>
              <a:gd name="connsiteY23" fmla="*/ 137204 h 2024785"/>
              <a:gd name="connsiteX24" fmla="*/ 749 w 1835725"/>
              <a:gd name="connsiteY24" fmla="*/ 84082 h 2024785"/>
              <a:gd name="connsiteX25" fmla="*/ 53871 w 1835725"/>
              <a:gd name="connsiteY25" fmla="*/ 11621 h 2024785"/>
              <a:gd name="connsiteX26" fmla="*/ 58352 w 1835725"/>
              <a:gd name="connsiteY26" fmla="*/ 11093 h 2024785"/>
              <a:gd name="connsiteX27" fmla="*/ 454020 w 1835725"/>
              <a:gd name="connsiteY27" fmla="*/ 13474 h 2024785"/>
              <a:gd name="connsiteX28" fmla="*/ 477919 w 1835725"/>
              <a:gd name="connsiteY28" fmla="*/ 21437 h 2024785"/>
              <a:gd name="connsiteX29" fmla="*/ 957797 w 1835725"/>
              <a:gd name="connsiteY29" fmla="*/ 167970 h 2024785"/>
              <a:gd name="connsiteX30" fmla="*/ 1286982 w 1835725"/>
              <a:gd name="connsiteY30" fmla="*/ 387616 h 2024785"/>
              <a:gd name="connsiteX31" fmla="*/ 1293725 w 1835725"/>
              <a:gd name="connsiteY31" fmla="*/ 477075 h 2024785"/>
              <a:gd name="connsiteX32" fmla="*/ 1245453 w 1835725"/>
              <a:gd name="connsiteY32" fmla="*/ 499154 h 2024785"/>
              <a:gd name="connsiteX33" fmla="*/ 1245167 w 1835725"/>
              <a:gd name="connsiteY33" fmla="*/ 499154 h 2024785"/>
              <a:gd name="connsiteX34" fmla="*/ 1203638 w 1835725"/>
              <a:gd name="connsiteY34" fmla="*/ 484104 h 2024785"/>
              <a:gd name="connsiteX35" fmla="*/ 900647 w 1835725"/>
              <a:gd name="connsiteY35" fmla="*/ 281508 h 2024785"/>
              <a:gd name="connsiteX36" fmla="*/ 872454 w 1835725"/>
              <a:gd name="connsiteY36" fmla="*/ 196164 h 2024785"/>
              <a:gd name="connsiteX37" fmla="*/ 957797 w 1835725"/>
              <a:gd name="connsiteY37" fmla="*/ 167970 h 2024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835725" h="2024785">
                <a:moveTo>
                  <a:pt x="1801138" y="1622662"/>
                </a:moveTo>
                <a:cubicBezTo>
                  <a:pt x="1822105" y="1633400"/>
                  <a:pt x="1836117" y="1655372"/>
                  <a:pt x="1835717" y="1680254"/>
                </a:cubicBezTo>
                <a:cubicBezTo>
                  <a:pt x="1832093" y="1746382"/>
                  <a:pt x="1824354" y="1812154"/>
                  <a:pt x="1812568" y="1877193"/>
                </a:cubicBezTo>
                <a:lnTo>
                  <a:pt x="1776210" y="2024785"/>
                </a:lnTo>
                <a:lnTo>
                  <a:pt x="1655772" y="1983449"/>
                </a:lnTo>
                <a:lnTo>
                  <a:pt x="1687591" y="1854495"/>
                </a:lnTo>
                <a:cubicBezTo>
                  <a:pt x="1698455" y="1794657"/>
                  <a:pt x="1705590" y="1734142"/>
                  <a:pt x="1708939" y="1673301"/>
                </a:cubicBezTo>
                <a:cubicBezTo>
                  <a:pt x="1712216" y="1638363"/>
                  <a:pt x="1743190" y="1612703"/>
                  <a:pt x="1778129" y="1615979"/>
                </a:cubicBezTo>
                <a:cubicBezTo>
                  <a:pt x="1786387" y="1616753"/>
                  <a:pt x="1794149" y="1619084"/>
                  <a:pt x="1801138" y="1622662"/>
                </a:cubicBezTo>
                <a:close/>
                <a:moveTo>
                  <a:pt x="1585229" y="764759"/>
                </a:moveTo>
                <a:cubicBezTo>
                  <a:pt x="1600438" y="768789"/>
                  <a:pt x="1614156" y="778436"/>
                  <a:pt x="1623024" y="792810"/>
                </a:cubicBezTo>
                <a:cubicBezTo>
                  <a:pt x="1689575" y="907319"/>
                  <a:pt x="1741505" y="1029715"/>
                  <a:pt x="1777614" y="1157141"/>
                </a:cubicBezTo>
                <a:cubicBezTo>
                  <a:pt x="1787149" y="1190888"/>
                  <a:pt x="1767537" y="1225969"/>
                  <a:pt x="1733799" y="1235532"/>
                </a:cubicBezTo>
                <a:cubicBezTo>
                  <a:pt x="1728151" y="1237046"/>
                  <a:pt x="1722312" y="1237780"/>
                  <a:pt x="1716464" y="1237722"/>
                </a:cubicBezTo>
                <a:lnTo>
                  <a:pt x="1716464" y="1237913"/>
                </a:lnTo>
                <a:cubicBezTo>
                  <a:pt x="1688070" y="1237913"/>
                  <a:pt x="1663124" y="1219044"/>
                  <a:pt x="1655409" y="1191717"/>
                </a:cubicBezTo>
                <a:cubicBezTo>
                  <a:pt x="1622214" y="1074512"/>
                  <a:pt x="1574437" y="961936"/>
                  <a:pt x="1513200" y="856627"/>
                </a:cubicBezTo>
                <a:cubicBezTo>
                  <a:pt x="1496379" y="825834"/>
                  <a:pt x="1507704" y="787236"/>
                  <a:pt x="1538499" y="770415"/>
                </a:cubicBezTo>
                <a:cubicBezTo>
                  <a:pt x="1553325" y="762319"/>
                  <a:pt x="1570022" y="760730"/>
                  <a:pt x="1585229" y="764759"/>
                </a:cubicBezTo>
                <a:close/>
                <a:moveTo>
                  <a:pt x="477919" y="21437"/>
                </a:moveTo>
                <a:cubicBezTo>
                  <a:pt x="499341" y="33775"/>
                  <a:pt x="512445" y="58102"/>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89834" y="-4456"/>
                  <a:pt x="322735" y="-3656"/>
                  <a:pt x="454020" y="13474"/>
                </a:cubicBezTo>
                <a:cubicBezTo>
                  <a:pt x="462713" y="14543"/>
                  <a:pt x="470778" y="17324"/>
                  <a:pt x="477919" y="21437"/>
                </a:cubicBezTo>
                <a:close/>
                <a:moveTo>
                  <a:pt x="957797" y="167970"/>
                </a:move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8235" y="164811"/>
                  <a:pt x="926445" y="152188"/>
                  <a:pt x="957797" y="167970"/>
                </a:cubicBezTo>
                <a:close/>
              </a:path>
            </a:pathLst>
          </a:custGeom>
          <a:solidFill>
            <a:schemeClr val="accent4"/>
          </a:solidFill>
          <a:ln w="9525"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75F47824-961D-465D-84F9-EAE11BC617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09527" y="6033795"/>
            <a:ext cx="1991064" cy="824205"/>
          </a:xfrm>
          <a:custGeom>
            <a:avLst/>
            <a:gdLst>
              <a:gd name="connsiteX0" fmla="*/ 995532 w 1991064"/>
              <a:gd name="connsiteY0" fmla="*/ 0 h 824205"/>
              <a:gd name="connsiteX1" fmla="*/ 1984823 w 1991064"/>
              <a:gd name="connsiteY1" fmla="*/ 784423 h 824205"/>
              <a:gd name="connsiteX2" fmla="*/ 1991064 w 1991064"/>
              <a:gd name="connsiteY2" fmla="*/ 824205 h 824205"/>
              <a:gd name="connsiteX3" fmla="*/ 0 w 1991064"/>
              <a:gd name="connsiteY3" fmla="*/ 824205 h 824205"/>
              <a:gd name="connsiteX4" fmla="*/ 6241 w 1991064"/>
              <a:gd name="connsiteY4" fmla="*/ 784423 h 824205"/>
              <a:gd name="connsiteX5" fmla="*/ 995532 w 1991064"/>
              <a:gd name="connsiteY5" fmla="*/ 0 h 824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91064" h="824205">
                <a:moveTo>
                  <a:pt x="995532" y="0"/>
                </a:moveTo>
                <a:cubicBezTo>
                  <a:pt x="1483521" y="0"/>
                  <a:pt x="1890663" y="336754"/>
                  <a:pt x="1984823" y="784423"/>
                </a:cubicBezTo>
                <a:lnTo>
                  <a:pt x="1991064" y="824205"/>
                </a:lnTo>
                <a:lnTo>
                  <a:pt x="0" y="824205"/>
                </a:lnTo>
                <a:lnTo>
                  <a:pt x="6241" y="784423"/>
                </a:lnTo>
                <a:cubicBezTo>
                  <a:pt x="100402" y="336754"/>
                  <a:pt x="507544" y="0"/>
                  <a:pt x="995532"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9" name="Freeform: Shape 38">
            <a:extLst>
              <a:ext uri="{FF2B5EF4-FFF2-40B4-BE49-F238E27FC236}">
                <a16:creationId xmlns:a16="http://schemas.microsoft.com/office/drawing/2014/main" id="{FEC9DA3E-C1D7-472D-B7C0-F71AE41FB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51696" y="5519196"/>
            <a:ext cx="1340305" cy="1338805"/>
          </a:xfrm>
          <a:custGeom>
            <a:avLst/>
            <a:gdLst>
              <a:gd name="connsiteX0" fmla="*/ 61913 w 1340305"/>
              <a:gd name="connsiteY0" fmla="*/ 0 h 1338805"/>
              <a:gd name="connsiteX1" fmla="*/ 1340305 w 1340305"/>
              <a:gd name="connsiteY1" fmla="*/ 0 h 1338805"/>
              <a:gd name="connsiteX2" fmla="*/ 1340305 w 1340305"/>
              <a:gd name="connsiteY2" fmla="*/ 123825 h 1338805"/>
              <a:gd name="connsiteX3" fmla="*/ 123825 w 1340305"/>
              <a:gd name="connsiteY3" fmla="*/ 123825 h 1338805"/>
              <a:gd name="connsiteX4" fmla="*/ 123825 w 1340305"/>
              <a:gd name="connsiteY4" fmla="*/ 1338805 h 1338805"/>
              <a:gd name="connsiteX5" fmla="*/ 0 w 1340305"/>
              <a:gd name="connsiteY5" fmla="*/ 1338805 h 1338805"/>
              <a:gd name="connsiteX6" fmla="*/ 0 w 1340305"/>
              <a:gd name="connsiteY6" fmla="*/ 61913 h 1338805"/>
              <a:gd name="connsiteX7" fmla="*/ 61913 w 1340305"/>
              <a:gd name="connsiteY7" fmla="*/ 0 h 1338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40305" h="1338805">
                <a:moveTo>
                  <a:pt x="61913" y="0"/>
                </a:moveTo>
                <a:lnTo>
                  <a:pt x="1340305" y="0"/>
                </a:lnTo>
                <a:lnTo>
                  <a:pt x="1340305" y="123825"/>
                </a:lnTo>
                <a:lnTo>
                  <a:pt x="123825" y="123825"/>
                </a:lnTo>
                <a:lnTo>
                  <a:pt x="123825" y="1338805"/>
                </a:lnTo>
                <a:lnTo>
                  <a:pt x="0" y="1338805"/>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pic>
        <p:nvPicPr>
          <p:cNvPr id="4" name="Picture 3" descr="A logo of a globe and a graduation cap&#10;&#10;Description automatically generated">
            <a:extLst>
              <a:ext uri="{FF2B5EF4-FFF2-40B4-BE49-F238E27FC236}">
                <a16:creationId xmlns:a16="http://schemas.microsoft.com/office/drawing/2014/main" id="{D82260AA-7E32-EEB0-D1E5-A5CBB5BD13AD}"/>
              </a:ext>
            </a:extLst>
          </p:cNvPr>
          <p:cNvPicPr>
            <a:picLocks noChangeAspect="1"/>
          </p:cNvPicPr>
          <p:nvPr/>
        </p:nvPicPr>
        <p:blipFill>
          <a:blip r:embed="rId4"/>
          <a:stretch>
            <a:fillRect/>
          </a:stretch>
        </p:blipFill>
        <p:spPr>
          <a:xfrm>
            <a:off x="176691" y="97493"/>
            <a:ext cx="1072989" cy="993734"/>
          </a:xfrm>
          <a:prstGeom prst="rect">
            <a:avLst/>
          </a:prstGeom>
        </p:spPr>
      </p:pic>
    </p:spTree>
    <p:extLst>
      <p:ext uri="{BB962C8B-B14F-4D97-AF65-F5344CB8AC3E}">
        <p14:creationId xmlns:p14="http://schemas.microsoft.com/office/powerpoint/2010/main" val="39845711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82260AA-7E32-EEB0-D1E5-A5CBB5BD13AD}"/>
              </a:ext>
            </a:extLst>
          </p:cNvPr>
          <p:cNvPicPr>
            <a:picLocks noChangeAspect="1"/>
          </p:cNvPicPr>
          <p:nvPr/>
        </p:nvPicPr>
        <p:blipFill>
          <a:blip r:embed="rId2"/>
          <a:stretch>
            <a:fillRect/>
          </a:stretch>
        </p:blipFill>
        <p:spPr>
          <a:xfrm>
            <a:off x="176691" y="97493"/>
            <a:ext cx="1072989" cy="993734"/>
          </a:xfrm>
          <a:prstGeom prst="rect">
            <a:avLst/>
          </a:prstGeom>
        </p:spPr>
      </p:pic>
      <p:sp>
        <p:nvSpPr>
          <p:cNvPr id="3" name="TextBox 2">
            <a:extLst>
              <a:ext uri="{FF2B5EF4-FFF2-40B4-BE49-F238E27FC236}">
                <a16:creationId xmlns:a16="http://schemas.microsoft.com/office/drawing/2014/main" id="{F62B4E1C-C2C4-D6FE-1F22-72ABED5C44C5}"/>
              </a:ext>
            </a:extLst>
          </p:cNvPr>
          <p:cNvSpPr txBox="1"/>
          <p:nvPr/>
        </p:nvSpPr>
        <p:spPr>
          <a:xfrm>
            <a:off x="508000" y="1145145"/>
            <a:ext cx="6096000" cy="569323"/>
          </a:xfrm>
          <a:prstGeom prst="rect">
            <a:avLst/>
          </a:prstGeom>
          <a:noFill/>
        </p:spPr>
        <p:txBody>
          <a:bodyPr wrap="square">
            <a:spAutoFit/>
          </a:bodyPr>
          <a:lstStyle/>
          <a:p>
            <a:pPr marR="0" lvl="0" rtl="0">
              <a:lnSpc>
                <a:spcPct val="107000"/>
              </a:lnSpc>
              <a:spcBef>
                <a:spcPts val="0"/>
              </a:spcBef>
              <a:spcAft>
                <a:spcPts val="800"/>
              </a:spcAft>
              <a:buClr>
                <a:srgbClr val="538135"/>
              </a:buClr>
              <a:tabLst>
                <a:tab pos="742950" algn="l"/>
              </a:tabLst>
            </a:pPr>
            <a:r>
              <a:rPr lang="en-US" sz="3000" b="1" dirty="0">
                <a:solidFill>
                  <a:srgbClr val="0070C0"/>
                </a:solidFill>
              </a:rPr>
              <a:t>2. Creating Database:</a:t>
            </a:r>
          </a:p>
        </p:txBody>
      </p:sp>
      <p:pic>
        <p:nvPicPr>
          <p:cNvPr id="5" name="Picture 4">
            <a:extLst>
              <a:ext uri="{FF2B5EF4-FFF2-40B4-BE49-F238E27FC236}">
                <a16:creationId xmlns:a16="http://schemas.microsoft.com/office/drawing/2014/main" id="{05B97AA4-39E5-BE15-99B7-B838D1899E19}"/>
              </a:ext>
            </a:extLst>
          </p:cNvPr>
          <p:cNvPicPr>
            <a:picLocks noChangeAspect="1"/>
          </p:cNvPicPr>
          <p:nvPr/>
        </p:nvPicPr>
        <p:blipFill>
          <a:blip r:embed="rId3"/>
          <a:stretch>
            <a:fillRect/>
          </a:stretch>
        </p:blipFill>
        <p:spPr>
          <a:xfrm>
            <a:off x="2044568" y="1714468"/>
            <a:ext cx="8102864" cy="5088153"/>
          </a:xfrm>
          <a:prstGeom prst="rect">
            <a:avLst/>
          </a:prstGeom>
        </p:spPr>
      </p:pic>
    </p:spTree>
    <p:extLst>
      <p:ext uri="{BB962C8B-B14F-4D97-AF65-F5344CB8AC3E}">
        <p14:creationId xmlns:p14="http://schemas.microsoft.com/office/powerpoint/2010/main" val="6227157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82260AA-7E32-EEB0-D1E5-A5CBB5BD13AD}"/>
              </a:ext>
            </a:extLst>
          </p:cNvPr>
          <p:cNvPicPr>
            <a:picLocks noChangeAspect="1"/>
          </p:cNvPicPr>
          <p:nvPr/>
        </p:nvPicPr>
        <p:blipFill>
          <a:blip r:embed="rId2"/>
          <a:stretch>
            <a:fillRect/>
          </a:stretch>
        </p:blipFill>
        <p:spPr>
          <a:xfrm>
            <a:off x="176691" y="97493"/>
            <a:ext cx="1072989" cy="993734"/>
          </a:xfrm>
          <a:prstGeom prst="rect">
            <a:avLst/>
          </a:prstGeom>
        </p:spPr>
      </p:pic>
      <p:sp>
        <p:nvSpPr>
          <p:cNvPr id="3" name="TextBox 2">
            <a:extLst>
              <a:ext uri="{FF2B5EF4-FFF2-40B4-BE49-F238E27FC236}">
                <a16:creationId xmlns:a16="http://schemas.microsoft.com/office/drawing/2014/main" id="{DE053754-0EF4-1E13-C8F2-A619981D7B12}"/>
              </a:ext>
            </a:extLst>
          </p:cNvPr>
          <p:cNvSpPr txBox="1"/>
          <p:nvPr/>
        </p:nvSpPr>
        <p:spPr>
          <a:xfrm>
            <a:off x="497840" y="1222494"/>
            <a:ext cx="3535680" cy="553998"/>
          </a:xfrm>
          <a:prstGeom prst="rect">
            <a:avLst/>
          </a:prstGeom>
          <a:noFill/>
        </p:spPr>
        <p:txBody>
          <a:bodyPr wrap="square">
            <a:spAutoFit/>
          </a:bodyPr>
          <a:lstStyle/>
          <a:p>
            <a:r>
              <a:rPr lang="en-US" sz="3000" b="1" dirty="0">
                <a:solidFill>
                  <a:srgbClr val="0070C0"/>
                </a:solidFill>
              </a:rPr>
              <a:t>3. Data Cleaning</a:t>
            </a:r>
          </a:p>
        </p:txBody>
      </p:sp>
      <p:pic>
        <p:nvPicPr>
          <p:cNvPr id="5" name="Picture 4">
            <a:extLst>
              <a:ext uri="{FF2B5EF4-FFF2-40B4-BE49-F238E27FC236}">
                <a16:creationId xmlns:a16="http://schemas.microsoft.com/office/drawing/2014/main" id="{AD746F13-211C-3DCD-066F-878091E99CE6}"/>
              </a:ext>
            </a:extLst>
          </p:cNvPr>
          <p:cNvPicPr>
            <a:picLocks noChangeAspect="1"/>
          </p:cNvPicPr>
          <p:nvPr/>
        </p:nvPicPr>
        <p:blipFill>
          <a:blip r:embed="rId3"/>
          <a:stretch>
            <a:fillRect/>
          </a:stretch>
        </p:blipFill>
        <p:spPr>
          <a:xfrm>
            <a:off x="1178560" y="2383276"/>
            <a:ext cx="9733280" cy="4245963"/>
          </a:xfrm>
          <a:prstGeom prst="rect">
            <a:avLst/>
          </a:prstGeom>
        </p:spPr>
      </p:pic>
      <p:sp>
        <p:nvSpPr>
          <p:cNvPr id="2" name="TextBox 1">
            <a:extLst>
              <a:ext uri="{FF2B5EF4-FFF2-40B4-BE49-F238E27FC236}">
                <a16:creationId xmlns:a16="http://schemas.microsoft.com/office/drawing/2014/main" id="{84089033-B256-ED7E-E4A0-562D392DAE4B}"/>
              </a:ext>
            </a:extLst>
          </p:cNvPr>
          <p:cNvSpPr txBox="1"/>
          <p:nvPr/>
        </p:nvSpPr>
        <p:spPr>
          <a:xfrm>
            <a:off x="497840" y="1776492"/>
            <a:ext cx="7354468" cy="752311"/>
          </a:xfrm>
          <a:prstGeom prst="rect">
            <a:avLst/>
          </a:prstGeom>
        </p:spPr>
        <p:txBody>
          <a:bodyPr vert="horz" lIns="91440" tIns="45720" rIns="91440" bIns="45720" rtlCol="0">
            <a:normAutofit/>
          </a:bodyPr>
          <a:lstStyle/>
          <a:p>
            <a:pPr marL="342900" marR="0" lvl="0" indent="-228600">
              <a:lnSpc>
                <a:spcPct val="150000"/>
              </a:lnSpc>
              <a:spcBef>
                <a:spcPts val="0"/>
              </a:spcBef>
              <a:spcAft>
                <a:spcPts val="0"/>
              </a:spcAft>
              <a:buSzPts val="1000"/>
              <a:buFont typeface="Arial" panose="020B0604020202020204" pitchFamily="34" charset="0"/>
              <a:buChar char="•"/>
              <a:tabLst>
                <a:tab pos="742950" algn="l"/>
              </a:tabLst>
            </a:pPr>
            <a:r>
              <a:rPr lang="en-US" sz="1800" b="1" dirty="0">
                <a:solidFill>
                  <a:srgbClr val="00B0F0"/>
                </a:solidFill>
                <a:effectLst/>
                <a:latin typeface="Calibri" panose="020F0502020204030204" pitchFamily="34" charset="0"/>
                <a:ea typeface="Calibri" panose="020F0502020204030204" pitchFamily="34" charset="0"/>
                <a:cs typeface="Arial" panose="020B0604020202020204" pitchFamily="34" charset="0"/>
              </a:rPr>
              <a:t>Check for Duplicates to Remove Them: </a:t>
            </a:r>
            <a:endParaRPr lang="en-US" dirty="0">
              <a:effectLst/>
            </a:endParaRPr>
          </a:p>
        </p:txBody>
      </p:sp>
    </p:spTree>
    <p:extLst>
      <p:ext uri="{BB962C8B-B14F-4D97-AF65-F5344CB8AC3E}">
        <p14:creationId xmlns:p14="http://schemas.microsoft.com/office/powerpoint/2010/main" val="19178307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82260AA-7E32-EEB0-D1E5-A5CBB5BD13AD}"/>
              </a:ext>
            </a:extLst>
          </p:cNvPr>
          <p:cNvPicPr>
            <a:picLocks noChangeAspect="1"/>
          </p:cNvPicPr>
          <p:nvPr/>
        </p:nvPicPr>
        <p:blipFill>
          <a:blip r:embed="rId2"/>
          <a:stretch>
            <a:fillRect/>
          </a:stretch>
        </p:blipFill>
        <p:spPr>
          <a:xfrm>
            <a:off x="176691" y="97493"/>
            <a:ext cx="1072989" cy="993734"/>
          </a:xfrm>
          <a:prstGeom prst="rect">
            <a:avLst/>
          </a:prstGeom>
        </p:spPr>
      </p:pic>
      <p:sp>
        <p:nvSpPr>
          <p:cNvPr id="2" name="TextBox 1">
            <a:extLst>
              <a:ext uri="{FF2B5EF4-FFF2-40B4-BE49-F238E27FC236}">
                <a16:creationId xmlns:a16="http://schemas.microsoft.com/office/drawing/2014/main" id="{84089033-B256-ED7E-E4A0-562D392DAE4B}"/>
              </a:ext>
            </a:extLst>
          </p:cNvPr>
          <p:cNvSpPr txBox="1"/>
          <p:nvPr/>
        </p:nvSpPr>
        <p:spPr>
          <a:xfrm>
            <a:off x="497840" y="1776492"/>
            <a:ext cx="7354468" cy="752311"/>
          </a:xfrm>
          <a:prstGeom prst="rect">
            <a:avLst/>
          </a:prstGeom>
        </p:spPr>
        <p:txBody>
          <a:bodyPr vert="horz" lIns="91440" tIns="45720" rIns="91440" bIns="45720" rtlCol="0">
            <a:normAutofit/>
          </a:bodyPr>
          <a:lstStyle/>
          <a:p>
            <a:pPr marL="342900" marR="0" lvl="0" indent="-228600">
              <a:lnSpc>
                <a:spcPct val="150000"/>
              </a:lnSpc>
              <a:spcBef>
                <a:spcPts val="0"/>
              </a:spcBef>
              <a:spcAft>
                <a:spcPts val="0"/>
              </a:spcAft>
              <a:buSzPts val="1000"/>
              <a:buFont typeface="Arial" panose="020B0604020202020204" pitchFamily="34" charset="0"/>
              <a:buChar char="•"/>
              <a:tabLst>
                <a:tab pos="742950" algn="l"/>
              </a:tabLst>
            </a:pPr>
            <a:r>
              <a:rPr lang="en-US" sz="1800" b="1" dirty="0">
                <a:solidFill>
                  <a:srgbClr val="00B0F0"/>
                </a:solidFill>
                <a:effectLst/>
                <a:latin typeface="Calibri" panose="020F0502020204030204" pitchFamily="34" charset="0"/>
                <a:ea typeface="Calibri" panose="020F0502020204030204" pitchFamily="34" charset="0"/>
                <a:cs typeface="Arial" panose="020B0604020202020204" pitchFamily="34" charset="0"/>
              </a:rPr>
              <a:t>Handle Null Values: </a:t>
            </a:r>
            <a:endParaRPr lang="en-US" dirty="0">
              <a:effectLst/>
            </a:endParaRPr>
          </a:p>
        </p:txBody>
      </p:sp>
      <p:pic>
        <p:nvPicPr>
          <p:cNvPr id="6" name="Picture 5">
            <a:extLst>
              <a:ext uri="{FF2B5EF4-FFF2-40B4-BE49-F238E27FC236}">
                <a16:creationId xmlns:a16="http://schemas.microsoft.com/office/drawing/2014/main" id="{2A3B4489-9E74-10E9-B1F8-AD7D688221FB}"/>
              </a:ext>
            </a:extLst>
          </p:cNvPr>
          <p:cNvPicPr>
            <a:picLocks noChangeAspect="1"/>
          </p:cNvPicPr>
          <p:nvPr/>
        </p:nvPicPr>
        <p:blipFill>
          <a:blip r:embed="rId3"/>
          <a:stretch>
            <a:fillRect/>
          </a:stretch>
        </p:blipFill>
        <p:spPr>
          <a:xfrm>
            <a:off x="713185" y="2397604"/>
            <a:ext cx="10172066" cy="3721094"/>
          </a:xfrm>
          <a:prstGeom prst="rect">
            <a:avLst/>
          </a:prstGeom>
        </p:spPr>
      </p:pic>
    </p:spTree>
    <p:extLst>
      <p:ext uri="{BB962C8B-B14F-4D97-AF65-F5344CB8AC3E}">
        <p14:creationId xmlns:p14="http://schemas.microsoft.com/office/powerpoint/2010/main" val="35715714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82260AA-7E32-EEB0-D1E5-A5CBB5BD13AD}"/>
              </a:ext>
            </a:extLst>
          </p:cNvPr>
          <p:cNvPicPr>
            <a:picLocks noChangeAspect="1"/>
          </p:cNvPicPr>
          <p:nvPr/>
        </p:nvPicPr>
        <p:blipFill>
          <a:blip r:embed="rId2"/>
          <a:stretch>
            <a:fillRect/>
          </a:stretch>
        </p:blipFill>
        <p:spPr>
          <a:xfrm>
            <a:off x="176691" y="97493"/>
            <a:ext cx="1072989" cy="993734"/>
          </a:xfrm>
          <a:prstGeom prst="rect">
            <a:avLst/>
          </a:prstGeom>
        </p:spPr>
      </p:pic>
      <p:sp>
        <p:nvSpPr>
          <p:cNvPr id="2" name="TextBox 1">
            <a:extLst>
              <a:ext uri="{FF2B5EF4-FFF2-40B4-BE49-F238E27FC236}">
                <a16:creationId xmlns:a16="http://schemas.microsoft.com/office/drawing/2014/main" id="{84089033-B256-ED7E-E4A0-562D392DAE4B}"/>
              </a:ext>
            </a:extLst>
          </p:cNvPr>
          <p:cNvSpPr txBox="1"/>
          <p:nvPr/>
        </p:nvSpPr>
        <p:spPr>
          <a:xfrm>
            <a:off x="497840" y="1776492"/>
            <a:ext cx="7354468" cy="752311"/>
          </a:xfrm>
          <a:prstGeom prst="rect">
            <a:avLst/>
          </a:prstGeom>
        </p:spPr>
        <p:txBody>
          <a:bodyPr vert="horz" lIns="91440" tIns="45720" rIns="91440" bIns="45720" rtlCol="0">
            <a:normAutofit/>
          </a:bodyPr>
          <a:lstStyle/>
          <a:p>
            <a:pPr marL="342900" marR="0" lvl="0" indent="-228600">
              <a:lnSpc>
                <a:spcPct val="150000"/>
              </a:lnSpc>
              <a:spcBef>
                <a:spcPts val="0"/>
              </a:spcBef>
              <a:spcAft>
                <a:spcPts val="0"/>
              </a:spcAft>
              <a:buSzPts val="1000"/>
              <a:buFont typeface="Arial" panose="020B0604020202020204" pitchFamily="34" charset="0"/>
              <a:buChar char="•"/>
              <a:tabLst>
                <a:tab pos="742950" algn="l"/>
              </a:tabLst>
            </a:pPr>
            <a:r>
              <a:rPr lang="en-US" sz="1800" b="1" dirty="0">
                <a:solidFill>
                  <a:srgbClr val="00B0F0"/>
                </a:solidFill>
                <a:effectLst/>
                <a:latin typeface="Calibri" panose="020F0502020204030204" pitchFamily="34" charset="0"/>
                <a:ea typeface="Calibri" panose="020F0502020204030204" pitchFamily="34" charset="0"/>
                <a:cs typeface="Arial" panose="020B0604020202020204" pitchFamily="34" charset="0"/>
              </a:rPr>
              <a:t>Standardize Formats: </a:t>
            </a:r>
            <a:endParaRPr lang="en-US" dirty="0">
              <a:effectLst/>
            </a:endParaRPr>
          </a:p>
        </p:txBody>
      </p:sp>
      <p:pic>
        <p:nvPicPr>
          <p:cNvPr id="6" name="Picture 5">
            <a:extLst>
              <a:ext uri="{FF2B5EF4-FFF2-40B4-BE49-F238E27FC236}">
                <a16:creationId xmlns:a16="http://schemas.microsoft.com/office/drawing/2014/main" id="{0E1F6C27-F2AD-B5D9-8285-04ED158A532C}"/>
              </a:ext>
            </a:extLst>
          </p:cNvPr>
          <p:cNvPicPr>
            <a:picLocks noChangeAspect="1"/>
          </p:cNvPicPr>
          <p:nvPr/>
        </p:nvPicPr>
        <p:blipFill>
          <a:blip r:embed="rId3"/>
          <a:stretch>
            <a:fillRect/>
          </a:stretch>
        </p:blipFill>
        <p:spPr>
          <a:xfrm>
            <a:off x="497839" y="2394477"/>
            <a:ext cx="8393241" cy="473710"/>
          </a:xfrm>
          <a:prstGeom prst="rect">
            <a:avLst/>
          </a:prstGeom>
        </p:spPr>
      </p:pic>
      <p:sp>
        <p:nvSpPr>
          <p:cNvPr id="7" name="TextBox 6">
            <a:extLst>
              <a:ext uri="{FF2B5EF4-FFF2-40B4-BE49-F238E27FC236}">
                <a16:creationId xmlns:a16="http://schemas.microsoft.com/office/drawing/2014/main" id="{8375613B-5EF4-0A93-783F-A1B7EFC0B8C5}"/>
              </a:ext>
            </a:extLst>
          </p:cNvPr>
          <p:cNvSpPr txBox="1"/>
          <p:nvPr/>
        </p:nvSpPr>
        <p:spPr>
          <a:xfrm>
            <a:off x="497838" y="3429000"/>
            <a:ext cx="7354468" cy="752311"/>
          </a:xfrm>
          <a:prstGeom prst="rect">
            <a:avLst/>
          </a:prstGeom>
        </p:spPr>
        <p:txBody>
          <a:bodyPr vert="horz" lIns="91440" tIns="45720" rIns="91440" bIns="45720" rtlCol="0">
            <a:normAutofit/>
          </a:bodyPr>
          <a:lstStyle/>
          <a:p>
            <a:pPr marL="342900" marR="0" lvl="0" indent="-228600">
              <a:lnSpc>
                <a:spcPct val="150000"/>
              </a:lnSpc>
              <a:spcBef>
                <a:spcPts val="0"/>
              </a:spcBef>
              <a:spcAft>
                <a:spcPts val="0"/>
              </a:spcAft>
              <a:buSzPts val="1000"/>
              <a:buFont typeface="Arial" panose="020B0604020202020204" pitchFamily="34" charset="0"/>
              <a:buChar char="•"/>
              <a:tabLst>
                <a:tab pos="742950" algn="l"/>
              </a:tabLst>
            </a:pPr>
            <a:r>
              <a:rPr lang="en-US" sz="1800" b="1" dirty="0">
                <a:solidFill>
                  <a:srgbClr val="00B0F0"/>
                </a:solidFill>
                <a:effectLst/>
                <a:latin typeface="Calibri" panose="020F0502020204030204" pitchFamily="34" charset="0"/>
                <a:ea typeface="Calibri" panose="020F0502020204030204" pitchFamily="34" charset="0"/>
                <a:cs typeface="Arial" panose="020B0604020202020204" pitchFamily="34" charset="0"/>
              </a:rPr>
              <a:t>Remove Unlogic Outliers: </a:t>
            </a:r>
            <a:endParaRPr lang="en-US" dirty="0">
              <a:effectLst/>
            </a:endParaRPr>
          </a:p>
        </p:txBody>
      </p:sp>
      <p:pic>
        <p:nvPicPr>
          <p:cNvPr id="8" name="Picture 7">
            <a:extLst>
              <a:ext uri="{FF2B5EF4-FFF2-40B4-BE49-F238E27FC236}">
                <a16:creationId xmlns:a16="http://schemas.microsoft.com/office/drawing/2014/main" id="{5D99DCAB-B396-29B5-FCAD-6A85E6366415}"/>
              </a:ext>
            </a:extLst>
          </p:cNvPr>
          <p:cNvPicPr>
            <a:picLocks noChangeAspect="1"/>
          </p:cNvPicPr>
          <p:nvPr/>
        </p:nvPicPr>
        <p:blipFill>
          <a:blip r:embed="rId4"/>
          <a:stretch>
            <a:fillRect/>
          </a:stretch>
        </p:blipFill>
        <p:spPr>
          <a:xfrm>
            <a:off x="497838" y="4516093"/>
            <a:ext cx="8422425" cy="627380"/>
          </a:xfrm>
          <a:prstGeom prst="rect">
            <a:avLst/>
          </a:prstGeom>
        </p:spPr>
      </p:pic>
    </p:spTree>
    <p:extLst>
      <p:ext uri="{BB962C8B-B14F-4D97-AF65-F5344CB8AC3E}">
        <p14:creationId xmlns:p14="http://schemas.microsoft.com/office/powerpoint/2010/main" val="82784361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192</TotalTime>
  <Words>1552</Words>
  <Application>Microsoft Office PowerPoint</Application>
  <PresentationFormat>Widescreen</PresentationFormat>
  <Paragraphs>114</Paragraphs>
  <Slides>39</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39</vt:i4>
      </vt:variant>
    </vt:vector>
  </HeadingPairs>
  <TitlesOfParts>
    <vt:vector size="46" baseType="lpstr">
      <vt:lpstr>Amasis MT Pro Black</vt:lpstr>
      <vt:lpstr>Aptos</vt:lpstr>
      <vt:lpstr>Aptos Display</vt:lpstr>
      <vt:lpstr>Arial</vt:lpstr>
      <vt:lpstr>Calibri</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Abdelrahman Sabry Elgebaly</dc:creator>
  <cp:lastModifiedBy>Sherif Shahat</cp:lastModifiedBy>
  <cp:revision>28</cp:revision>
  <dcterms:created xsi:type="dcterms:W3CDTF">2024-10-18T23:40:32Z</dcterms:created>
  <dcterms:modified xsi:type="dcterms:W3CDTF">2024-10-19T14:32:04Z</dcterms:modified>
</cp:coreProperties>
</file>